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57" r:id="rId6"/>
    <p:sldMasterId id="21474836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y="5143500" cx="9144000"/>
  <p:notesSz cx="6799250" cy="9929800"/>
  <p:embeddedFontLst>
    <p:embeddedFont>
      <p:font typeface="Nunito"/>
      <p:regular r:id="rId60"/>
      <p:bold r:id="rId61"/>
      <p:italic r:id="rId62"/>
      <p:boldItalic r:id="rId63"/>
    </p:embeddedFont>
    <p:embeddedFont>
      <p:font typeface="Nunito ExtraBold"/>
      <p:bold r:id="rId64"/>
      <p:boldItalic r:id="rId65"/>
    </p:embeddedFont>
    <p:embeddedFont>
      <p:font typeface="Nunito Black"/>
      <p:bold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748">
          <p15:clr>
            <a:srgbClr val="A4A3A4"/>
          </p15:clr>
        </p15:guide>
      </p15:sldGuideLst>
    </p:ext>
    <p:ext uri="GoogleSlidesCustomDataVersion2">
      <go:slidesCustomData xmlns:go="http://customooxmlschemas.google.com/" r:id="rId68" roundtripDataSignature="AMtx7mjpPBHvbHr8Cfd5xN24/U74pGhQ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7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Nunito-italic.fntdata"/><Relationship Id="rId61" Type="http://schemas.openxmlformats.org/officeDocument/2006/relationships/font" Target="fonts/Nunito-bold.fntdata"/><Relationship Id="rId20" Type="http://schemas.openxmlformats.org/officeDocument/2006/relationships/slide" Target="slides/slide12.xml"/><Relationship Id="rId64" Type="http://schemas.openxmlformats.org/officeDocument/2006/relationships/font" Target="fonts/NunitoExtraBold-bold.fntdata"/><Relationship Id="rId63" Type="http://schemas.openxmlformats.org/officeDocument/2006/relationships/font" Target="fonts/Nunito-boldItalic.fntdata"/><Relationship Id="rId22" Type="http://schemas.openxmlformats.org/officeDocument/2006/relationships/slide" Target="slides/slide14.xml"/><Relationship Id="rId66" Type="http://schemas.openxmlformats.org/officeDocument/2006/relationships/font" Target="fonts/NunitoBlack-bold.fntdata"/><Relationship Id="rId21" Type="http://schemas.openxmlformats.org/officeDocument/2006/relationships/slide" Target="slides/slide13.xml"/><Relationship Id="rId65" Type="http://schemas.openxmlformats.org/officeDocument/2006/relationships/font" Target="fonts/NunitoExtraBold-boldItalic.fntdata"/><Relationship Id="rId24" Type="http://schemas.openxmlformats.org/officeDocument/2006/relationships/slide" Target="slides/slide16.xml"/><Relationship Id="rId68" Type="http://customschemas.google.com/relationships/presentationmetadata" Target="metadata"/><Relationship Id="rId23" Type="http://schemas.openxmlformats.org/officeDocument/2006/relationships/slide" Target="slides/slide15.xml"/><Relationship Id="rId67" Type="http://schemas.openxmlformats.org/officeDocument/2006/relationships/font" Target="fonts/NunitoBlack-boldItalic.fntdata"/><Relationship Id="rId60" Type="http://schemas.openxmlformats.org/officeDocument/2006/relationships/font" Target="fonts/Nuni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1342" y="0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2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12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5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15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6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16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7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17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8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18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6425b3f27_0_100:notes"/>
          <p:cNvSpPr txBox="1"/>
          <p:nvPr>
            <p:ph idx="1" type="body"/>
          </p:nvPr>
        </p:nvSpPr>
        <p:spPr>
          <a:xfrm>
            <a:off x="906567" y="4716655"/>
            <a:ext cx="4986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76425b3f27_0_100:notes"/>
          <p:cNvSpPr/>
          <p:nvPr>
            <p:ph idx="2" type="sldImg"/>
          </p:nvPr>
        </p:nvSpPr>
        <p:spPr>
          <a:xfrm>
            <a:off x="1133208" y="744735"/>
            <a:ext cx="4532700" cy="372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9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19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0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20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2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22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3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3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4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24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6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26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7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27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8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28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9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29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29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0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0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30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1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31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32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32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33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33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4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34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5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35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6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36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37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37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8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9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0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p40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1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41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41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42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42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43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43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44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44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5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45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p45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6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6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46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47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p47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48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48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49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p49:notes"/>
          <p:cNvSpPr txBox="1"/>
          <p:nvPr>
            <p:ph idx="12" type="sldNum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0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0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90488" y="744538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" showMasterSp="0">
  <p:cSld name="1_Titr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2"/>
          <p:cNvSpPr txBox="1"/>
          <p:nvPr>
            <p:ph type="title"/>
          </p:nvPr>
        </p:nvSpPr>
        <p:spPr>
          <a:xfrm>
            <a:off x="457200" y="4334628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2"/>
          <p:cNvSpPr/>
          <p:nvPr/>
        </p:nvSpPr>
        <p:spPr>
          <a:xfrm>
            <a:off x="1512000" y="744793"/>
            <a:ext cx="6120000" cy="3540851"/>
          </a:xfrm>
          <a:prstGeom prst="rect">
            <a:avLst/>
          </a:prstGeom>
          <a:solidFill>
            <a:srgbClr val="0046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52"/>
          <p:cNvPicPr preferRelativeResize="0"/>
          <p:nvPr/>
        </p:nvPicPr>
        <p:blipFill rotWithShape="1">
          <a:blip r:embed="rId2">
            <a:alphaModFix/>
          </a:blip>
          <a:srcRect b="26498" l="31202" r="30128" t="26003"/>
          <a:stretch/>
        </p:blipFill>
        <p:spPr>
          <a:xfrm>
            <a:off x="3371850" y="1171106"/>
            <a:ext cx="2400300" cy="168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844" y="3603684"/>
            <a:ext cx="1570070" cy="5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2"/>
          <p:cNvPicPr preferRelativeResize="0"/>
          <p:nvPr/>
        </p:nvPicPr>
        <p:blipFill rotWithShape="1">
          <a:blip r:embed="rId2">
            <a:alphaModFix/>
          </a:blip>
          <a:srcRect b="62275" l="50187" r="41234" t="29475"/>
          <a:stretch/>
        </p:blipFill>
        <p:spPr>
          <a:xfrm>
            <a:off x="1635323" y="3553794"/>
            <a:ext cx="1183822" cy="64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2"/>
          <p:cNvPicPr preferRelativeResize="0"/>
          <p:nvPr/>
        </p:nvPicPr>
        <p:blipFill rotWithShape="1">
          <a:blip r:embed="rId2">
            <a:alphaModFix/>
          </a:blip>
          <a:srcRect b="54613" l="50186" r="33899" t="37137"/>
          <a:stretch/>
        </p:blipFill>
        <p:spPr>
          <a:xfrm>
            <a:off x="3263332" y="3553794"/>
            <a:ext cx="2196195" cy="64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3"/>
          <p:cNvSpPr txBox="1"/>
          <p:nvPr>
            <p:ph type="title"/>
          </p:nvPr>
        </p:nvSpPr>
        <p:spPr>
          <a:xfrm>
            <a:off x="457200" y="33831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18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471026" y="32258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position personnalisée">
  <p:cSld name="1_Disposition personnalisé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/>
          <p:nvPr>
            <p:ph type="title"/>
          </p:nvPr>
        </p:nvSpPr>
        <p:spPr>
          <a:xfrm>
            <a:off x="457200" y="121468"/>
            <a:ext cx="8229600" cy="689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d" showMasterSp="0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6425b3f27_0_142"/>
          <p:cNvSpPr txBox="1"/>
          <p:nvPr/>
        </p:nvSpPr>
        <p:spPr>
          <a:xfrm>
            <a:off x="7010400" y="4748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1">
  <p:cSld name="3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6425b3f27_0_144"/>
          <p:cNvSpPr/>
          <p:nvPr>
            <p:ph idx="2" type="pic"/>
          </p:nvPr>
        </p:nvSpPr>
        <p:spPr>
          <a:xfrm>
            <a:off x="3867024" y="846876"/>
            <a:ext cx="4174500" cy="344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g376425b3f27_0_144"/>
          <p:cNvSpPr txBox="1"/>
          <p:nvPr>
            <p:ph idx="12" type="sldNum"/>
          </p:nvPr>
        </p:nvSpPr>
        <p:spPr>
          <a:xfrm>
            <a:off x="4419600" y="4629150"/>
            <a:ext cx="21336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venir"/>
              <a:buNone/>
              <a:defRPr b="0" i="0" sz="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6425b3f27_0_147"/>
          <p:cNvSpPr txBox="1"/>
          <p:nvPr>
            <p:ph type="title"/>
          </p:nvPr>
        </p:nvSpPr>
        <p:spPr>
          <a:xfrm>
            <a:off x="471026" y="40422"/>
            <a:ext cx="82296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376425b3f27_0_147"/>
          <p:cNvSpPr txBox="1"/>
          <p:nvPr/>
        </p:nvSpPr>
        <p:spPr>
          <a:xfrm>
            <a:off x="8700626" y="4748188"/>
            <a:ext cx="44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76425b3f27_0_147"/>
          <p:cNvSpPr txBox="1"/>
          <p:nvPr>
            <p:ph idx="1" type="body"/>
          </p:nvPr>
        </p:nvSpPr>
        <p:spPr>
          <a:xfrm>
            <a:off x="457200" y="800100"/>
            <a:ext cx="82296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6425b3f27_0_151"/>
          <p:cNvSpPr txBox="1"/>
          <p:nvPr>
            <p:ph type="title"/>
          </p:nvPr>
        </p:nvSpPr>
        <p:spPr>
          <a:xfrm>
            <a:off x="457200" y="7620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une photo">
  <p:cSld name="Texte avec une photo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6425b3f27_0_153"/>
          <p:cNvSpPr txBox="1"/>
          <p:nvPr>
            <p:ph idx="1" type="body"/>
          </p:nvPr>
        </p:nvSpPr>
        <p:spPr>
          <a:xfrm>
            <a:off x="497457" y="673660"/>
            <a:ext cx="4455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0" sz="1125" cap="none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9pPr>
          </a:lstStyle>
          <a:p/>
        </p:txBody>
      </p:sp>
      <p:sp>
        <p:nvSpPr>
          <p:cNvPr id="114" name="Google Shape;114;g376425b3f27_0_153"/>
          <p:cNvSpPr txBox="1"/>
          <p:nvPr>
            <p:ph idx="12" type="sldNum"/>
          </p:nvPr>
        </p:nvSpPr>
        <p:spPr>
          <a:xfrm>
            <a:off x="8269941" y="275718"/>
            <a:ext cx="3765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376425b3f27_0_153"/>
          <p:cNvSpPr txBox="1"/>
          <p:nvPr>
            <p:ph idx="2" type="body"/>
          </p:nvPr>
        </p:nvSpPr>
        <p:spPr>
          <a:xfrm>
            <a:off x="497456" y="945358"/>
            <a:ext cx="44550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16" name="Google Shape;116;g376425b3f27_0_153"/>
          <p:cNvSpPr txBox="1"/>
          <p:nvPr>
            <p:ph type="title"/>
          </p:nvPr>
        </p:nvSpPr>
        <p:spPr>
          <a:xfrm>
            <a:off x="480060" y="68581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76425b3f27_0_153"/>
          <p:cNvSpPr/>
          <p:nvPr>
            <p:ph idx="3" type="pic"/>
          </p:nvPr>
        </p:nvSpPr>
        <p:spPr>
          <a:xfrm>
            <a:off x="5081826" y="945358"/>
            <a:ext cx="4062300" cy="348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6425b3f27_0_159"/>
          <p:cNvSpPr txBox="1"/>
          <p:nvPr>
            <p:ph type="title"/>
          </p:nvPr>
        </p:nvSpPr>
        <p:spPr>
          <a:xfrm>
            <a:off x="480061" y="68581"/>
            <a:ext cx="7758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d" showMasterSp="0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6"/>
          <p:cNvSpPr txBox="1"/>
          <p:nvPr/>
        </p:nvSpPr>
        <p:spPr>
          <a:xfrm>
            <a:off x="7010400" y="4748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llustrations">
  <p:cSld name="1_Illustratio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6425b3f27_0_161"/>
          <p:cNvSpPr txBox="1"/>
          <p:nvPr>
            <p:ph idx="1" type="body"/>
          </p:nvPr>
        </p:nvSpPr>
        <p:spPr>
          <a:xfrm>
            <a:off x="497457" y="673659"/>
            <a:ext cx="7695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0" sz="1125" cap="none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1200"/>
            </a:lvl9pPr>
          </a:lstStyle>
          <a:p/>
        </p:txBody>
      </p:sp>
      <p:sp>
        <p:nvSpPr>
          <p:cNvPr id="122" name="Google Shape;122;g376425b3f27_0_161"/>
          <p:cNvSpPr txBox="1"/>
          <p:nvPr>
            <p:ph idx="12" type="sldNum"/>
          </p:nvPr>
        </p:nvSpPr>
        <p:spPr>
          <a:xfrm>
            <a:off x="8269941" y="275718"/>
            <a:ext cx="3765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g376425b3f27_0_161"/>
          <p:cNvSpPr txBox="1"/>
          <p:nvPr>
            <p:ph idx="2" type="body"/>
          </p:nvPr>
        </p:nvSpPr>
        <p:spPr>
          <a:xfrm>
            <a:off x="882539" y="3215879"/>
            <a:ext cx="2400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975">
                <a:solidFill>
                  <a:schemeClr val="dk2"/>
                </a:solidFill>
              </a:defRPr>
            </a:lvl1pPr>
            <a:lvl2pPr indent="-330200" lvl="1" marL="914400" algn="ctr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1600"/>
              <a:buChar char="–"/>
              <a:defRPr sz="1275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975">
                <a:solidFill>
                  <a:schemeClr val="dk2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4" name="Google Shape;124;g376425b3f27_0_161"/>
          <p:cNvSpPr txBox="1"/>
          <p:nvPr>
            <p:ph type="title"/>
          </p:nvPr>
        </p:nvSpPr>
        <p:spPr>
          <a:xfrm>
            <a:off x="457200" y="7620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376425b3f27_0_161"/>
          <p:cNvSpPr/>
          <p:nvPr>
            <p:ph idx="3" type="pic"/>
          </p:nvPr>
        </p:nvSpPr>
        <p:spPr>
          <a:xfrm>
            <a:off x="1146820" y="1199504"/>
            <a:ext cx="1871700" cy="1872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6" name="Google Shape;126;g376425b3f27_0_161"/>
          <p:cNvSpPr txBox="1"/>
          <p:nvPr>
            <p:ph idx="4" type="body"/>
          </p:nvPr>
        </p:nvSpPr>
        <p:spPr>
          <a:xfrm>
            <a:off x="3376128" y="3215879"/>
            <a:ext cx="2400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975">
                <a:solidFill>
                  <a:schemeClr val="dk2"/>
                </a:solidFill>
              </a:defRPr>
            </a:lvl1pPr>
            <a:lvl2pPr indent="-330200" lvl="1" marL="914400" algn="ctr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1600"/>
              <a:buChar char="–"/>
              <a:defRPr sz="1275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975">
                <a:solidFill>
                  <a:schemeClr val="dk2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7" name="Google Shape;127;g376425b3f27_0_161"/>
          <p:cNvSpPr/>
          <p:nvPr>
            <p:ph idx="5" type="pic"/>
          </p:nvPr>
        </p:nvSpPr>
        <p:spPr>
          <a:xfrm>
            <a:off x="3640409" y="1199504"/>
            <a:ext cx="1871700" cy="1872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g376425b3f27_0_161"/>
          <p:cNvSpPr txBox="1"/>
          <p:nvPr>
            <p:ph idx="6" type="body"/>
          </p:nvPr>
        </p:nvSpPr>
        <p:spPr>
          <a:xfrm>
            <a:off x="5869717" y="3215879"/>
            <a:ext cx="2400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975">
                <a:solidFill>
                  <a:schemeClr val="dk2"/>
                </a:solidFill>
              </a:defRPr>
            </a:lvl1pPr>
            <a:lvl2pPr indent="-330200" lvl="1" marL="914400" algn="ctr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1600"/>
              <a:buChar char="–"/>
              <a:defRPr sz="1275">
                <a:solidFill>
                  <a:schemeClr val="dk2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975">
                <a:solidFill>
                  <a:schemeClr val="dk2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9" name="Google Shape;129;g376425b3f27_0_161"/>
          <p:cNvSpPr/>
          <p:nvPr>
            <p:ph idx="7" type="pic"/>
          </p:nvPr>
        </p:nvSpPr>
        <p:spPr>
          <a:xfrm>
            <a:off x="6133998" y="1199504"/>
            <a:ext cx="1871700" cy="1872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" showMasterSp="0">
  <p:cSld name="1_Titr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6425b3f27_0_171"/>
          <p:cNvSpPr txBox="1"/>
          <p:nvPr>
            <p:ph type="title"/>
          </p:nvPr>
        </p:nvSpPr>
        <p:spPr>
          <a:xfrm>
            <a:off x="457200" y="4334628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g376425b3f27_0_171"/>
          <p:cNvSpPr/>
          <p:nvPr/>
        </p:nvSpPr>
        <p:spPr>
          <a:xfrm>
            <a:off x="1512000" y="744793"/>
            <a:ext cx="6120000" cy="3540900"/>
          </a:xfrm>
          <a:prstGeom prst="rect">
            <a:avLst/>
          </a:prstGeom>
          <a:solidFill>
            <a:srgbClr val="0046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376425b3f27_0_171"/>
          <p:cNvPicPr preferRelativeResize="0"/>
          <p:nvPr/>
        </p:nvPicPr>
        <p:blipFill rotWithShape="1">
          <a:blip r:embed="rId2">
            <a:alphaModFix/>
          </a:blip>
          <a:srcRect b="26499" l="31202" r="30127" t="26001"/>
          <a:stretch/>
        </p:blipFill>
        <p:spPr>
          <a:xfrm>
            <a:off x="3371850" y="1171106"/>
            <a:ext cx="2400300" cy="168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76425b3f27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844" y="3603684"/>
            <a:ext cx="1570070" cy="5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76425b3f27_0_171"/>
          <p:cNvPicPr preferRelativeResize="0"/>
          <p:nvPr/>
        </p:nvPicPr>
        <p:blipFill rotWithShape="1">
          <a:blip r:embed="rId2">
            <a:alphaModFix/>
          </a:blip>
          <a:srcRect b="62275" l="50187" r="41233" t="29474"/>
          <a:stretch/>
        </p:blipFill>
        <p:spPr>
          <a:xfrm>
            <a:off x="1635323" y="3553794"/>
            <a:ext cx="1183825" cy="64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76425b3f27_0_171"/>
          <p:cNvPicPr preferRelativeResize="0"/>
          <p:nvPr/>
        </p:nvPicPr>
        <p:blipFill rotWithShape="1">
          <a:blip r:embed="rId2">
            <a:alphaModFix/>
          </a:blip>
          <a:srcRect b="54612" l="50186" r="33898" t="37137"/>
          <a:stretch/>
        </p:blipFill>
        <p:spPr>
          <a:xfrm>
            <a:off x="3263332" y="3553794"/>
            <a:ext cx="2196194" cy="64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showMasterSp="0">
  <p:cSld name="Tit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376425b3f27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5905" y="793777"/>
            <a:ext cx="6207113" cy="35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76425b3f27_0_178"/>
          <p:cNvSpPr txBox="1"/>
          <p:nvPr>
            <p:ph type="title"/>
          </p:nvPr>
        </p:nvSpPr>
        <p:spPr>
          <a:xfrm>
            <a:off x="457200" y="4334628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position personnalisée">
  <p:cSld name="1_Disposition personnalisé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6425b3f27_0_181"/>
          <p:cNvSpPr txBox="1"/>
          <p:nvPr>
            <p:ph type="title"/>
          </p:nvPr>
        </p:nvSpPr>
        <p:spPr>
          <a:xfrm>
            <a:off x="471026" y="40422"/>
            <a:ext cx="82296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76425b3f27_0_181"/>
          <p:cNvSpPr txBox="1"/>
          <p:nvPr/>
        </p:nvSpPr>
        <p:spPr>
          <a:xfrm>
            <a:off x="8700626" y="4748188"/>
            <a:ext cx="44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76425b3f27_0_181"/>
          <p:cNvSpPr txBox="1"/>
          <p:nvPr>
            <p:ph idx="1" type="body"/>
          </p:nvPr>
        </p:nvSpPr>
        <p:spPr>
          <a:xfrm>
            <a:off x="457200" y="800100"/>
            <a:ext cx="37719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376425b3f27_0_181"/>
          <p:cNvSpPr txBox="1"/>
          <p:nvPr>
            <p:ph idx="2" type="body"/>
          </p:nvPr>
        </p:nvSpPr>
        <p:spPr>
          <a:xfrm>
            <a:off x="4914900" y="800100"/>
            <a:ext cx="377190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bg>
      <p:bgPr>
        <a:solidFill>
          <a:srgbClr val="00457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6425b3f27_0_186"/>
          <p:cNvSpPr txBox="1"/>
          <p:nvPr>
            <p:ph type="title"/>
          </p:nvPr>
        </p:nvSpPr>
        <p:spPr>
          <a:xfrm>
            <a:off x="480060" y="68581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7" name="Google Shape;147;g376425b3f27_0_186"/>
          <p:cNvSpPr txBox="1"/>
          <p:nvPr>
            <p:ph idx="1" type="body"/>
          </p:nvPr>
        </p:nvSpPr>
        <p:spPr>
          <a:xfrm>
            <a:off x="3100551" y="1484313"/>
            <a:ext cx="55863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4D"/>
              </a:buClr>
              <a:buSzPts val="2400"/>
              <a:buFont typeface="Arial"/>
              <a:buAutoNum type="romanUcPeriod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4D"/>
              </a:buClr>
              <a:buSzPts val="1600"/>
              <a:buFont typeface="Arial"/>
              <a:buAutoNum type="alphaLcPeriod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pic>
        <p:nvPicPr>
          <p:cNvPr descr="A picture containing logo&#10;&#10;Description automatically generated" id="148" name="Google Shape;148;g376425b3f27_0_186"/>
          <p:cNvPicPr preferRelativeResize="0"/>
          <p:nvPr/>
        </p:nvPicPr>
        <p:blipFill rotWithShape="1">
          <a:blip r:embed="rId2">
            <a:alphaModFix/>
          </a:blip>
          <a:srcRect b="53703" l="0" r="49522" t="0"/>
          <a:stretch/>
        </p:blipFill>
        <p:spPr>
          <a:xfrm>
            <a:off x="435976" y="1949034"/>
            <a:ext cx="2664575" cy="162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76425b3f27_0_186"/>
          <p:cNvSpPr/>
          <p:nvPr/>
        </p:nvSpPr>
        <p:spPr>
          <a:xfrm>
            <a:off x="9229654" y="8676"/>
            <a:ext cx="296100" cy="449700"/>
          </a:xfrm>
          <a:prstGeom prst="roundRect">
            <a:avLst>
              <a:gd fmla="val 16667" name="adj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76425b3f27_0_186"/>
          <p:cNvSpPr/>
          <p:nvPr/>
        </p:nvSpPr>
        <p:spPr>
          <a:xfrm>
            <a:off x="9585254" y="522200"/>
            <a:ext cx="296100" cy="449700"/>
          </a:xfrm>
          <a:prstGeom prst="roundRect">
            <a:avLst>
              <a:gd fmla="val 16667" name="adj"/>
            </a:avLst>
          </a:prstGeom>
          <a:solidFill>
            <a:srgbClr val="E61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76425b3f27_0_186"/>
          <p:cNvSpPr/>
          <p:nvPr/>
        </p:nvSpPr>
        <p:spPr>
          <a:xfrm>
            <a:off x="9229654" y="522200"/>
            <a:ext cx="296100" cy="449700"/>
          </a:xfrm>
          <a:prstGeom prst="roundRect">
            <a:avLst>
              <a:gd fmla="val 16667" name="adj"/>
            </a:avLst>
          </a:prstGeom>
          <a:solidFill>
            <a:srgbClr val="FF004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76425b3f27_0_186"/>
          <p:cNvSpPr/>
          <p:nvPr/>
        </p:nvSpPr>
        <p:spPr>
          <a:xfrm>
            <a:off x="9585254" y="1549248"/>
            <a:ext cx="296100" cy="44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76425b3f27_0_186"/>
          <p:cNvSpPr/>
          <p:nvPr/>
        </p:nvSpPr>
        <p:spPr>
          <a:xfrm>
            <a:off x="9585254" y="1035724"/>
            <a:ext cx="296100" cy="449700"/>
          </a:xfrm>
          <a:prstGeom prst="roundRect">
            <a:avLst>
              <a:gd fmla="val 16667" name="adj"/>
            </a:avLst>
          </a:prstGeom>
          <a:solidFill>
            <a:srgbClr val="E5E3E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6425b3f27_0_186"/>
          <p:cNvSpPr/>
          <p:nvPr/>
        </p:nvSpPr>
        <p:spPr>
          <a:xfrm>
            <a:off x="9585254" y="8676"/>
            <a:ext cx="296100" cy="449700"/>
          </a:xfrm>
          <a:prstGeom prst="roundRect">
            <a:avLst>
              <a:gd fmla="val 16667" name="adj"/>
            </a:avLst>
          </a:prstGeom>
          <a:solidFill>
            <a:srgbClr val="385D8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76425b3f27_0_186"/>
          <p:cNvSpPr/>
          <p:nvPr/>
        </p:nvSpPr>
        <p:spPr>
          <a:xfrm>
            <a:off x="9229654" y="1035724"/>
            <a:ext cx="296100" cy="449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/>
          <p:nvPr>
            <p:ph type="title"/>
          </p:nvPr>
        </p:nvSpPr>
        <p:spPr>
          <a:xfrm>
            <a:off x="471026" y="40422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7"/>
          <p:cNvSpPr txBox="1"/>
          <p:nvPr/>
        </p:nvSpPr>
        <p:spPr>
          <a:xfrm>
            <a:off x="8700626" y="4748188"/>
            <a:ext cx="443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457200" y="800100"/>
            <a:ext cx="8229600" cy="3794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showMasterSp="0">
  <p:cSld name="Titr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5905" y="793777"/>
            <a:ext cx="6207114" cy="35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0"/>
          <p:cNvSpPr txBox="1"/>
          <p:nvPr>
            <p:ph type="title"/>
          </p:nvPr>
        </p:nvSpPr>
        <p:spPr>
          <a:xfrm>
            <a:off x="457200" y="4334628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position personnalisée">
  <p:cSld name="1_Disposition personnalisé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/>
          <p:nvPr>
            <p:ph type="title"/>
          </p:nvPr>
        </p:nvSpPr>
        <p:spPr>
          <a:xfrm>
            <a:off x="471026" y="40422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/>
        </p:nvSpPr>
        <p:spPr>
          <a:xfrm>
            <a:off x="8700626" y="4748188"/>
            <a:ext cx="443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1"/>
          <p:cNvSpPr txBox="1"/>
          <p:nvPr>
            <p:ph idx="1" type="body"/>
          </p:nvPr>
        </p:nvSpPr>
        <p:spPr>
          <a:xfrm>
            <a:off x="457200" y="800100"/>
            <a:ext cx="3771900" cy="3794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2" type="body"/>
          </p:nvPr>
        </p:nvSpPr>
        <p:spPr>
          <a:xfrm>
            <a:off x="4914900" y="800100"/>
            <a:ext cx="3771900" cy="3794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A7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bg>
      <p:bgPr>
        <a:solidFill>
          <a:srgbClr val="004575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type="title"/>
          </p:nvPr>
        </p:nvSpPr>
        <p:spPr>
          <a:xfrm>
            <a:off x="480060" y="68581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54"/>
          <p:cNvSpPr txBox="1"/>
          <p:nvPr>
            <p:ph idx="1" type="body"/>
          </p:nvPr>
        </p:nvSpPr>
        <p:spPr>
          <a:xfrm>
            <a:off x="3100551" y="1484313"/>
            <a:ext cx="5586250" cy="255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4D"/>
              </a:buClr>
              <a:buSzPts val="2400"/>
              <a:buFont typeface="Arial"/>
              <a:buAutoNum type="romanUcPeriod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4D"/>
              </a:buClr>
              <a:buSzPts val="1600"/>
              <a:buFont typeface="Arial"/>
              <a:buAutoNum type="alphaLcPeriod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pic>
        <p:nvPicPr>
          <p:cNvPr descr="A picture containing logo&#10;&#10;Description automatically generated" id="43" name="Google Shape;43;p54"/>
          <p:cNvPicPr preferRelativeResize="0"/>
          <p:nvPr/>
        </p:nvPicPr>
        <p:blipFill rotWithShape="1">
          <a:blip r:embed="rId2">
            <a:alphaModFix/>
          </a:blip>
          <a:srcRect b="53704" l="0" r="49524" t="0"/>
          <a:stretch/>
        </p:blipFill>
        <p:spPr>
          <a:xfrm>
            <a:off x="435976" y="1949034"/>
            <a:ext cx="2664575" cy="162643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4"/>
          <p:cNvSpPr/>
          <p:nvPr/>
        </p:nvSpPr>
        <p:spPr>
          <a:xfrm>
            <a:off x="9229654" y="8676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117</a:t>
            </a:r>
            <a:endParaRPr/>
          </a:p>
        </p:txBody>
      </p:sp>
      <p:sp>
        <p:nvSpPr>
          <p:cNvPr id="45" name="Google Shape;45;p54"/>
          <p:cNvSpPr/>
          <p:nvPr/>
        </p:nvSpPr>
        <p:spPr>
          <a:xfrm>
            <a:off x="9585254" y="522200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E61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83</a:t>
            </a:r>
            <a:endParaRPr/>
          </a:p>
        </p:txBody>
      </p:sp>
      <p:sp>
        <p:nvSpPr>
          <p:cNvPr id="46" name="Google Shape;46;p54"/>
          <p:cNvSpPr/>
          <p:nvPr/>
        </p:nvSpPr>
        <p:spPr>
          <a:xfrm>
            <a:off x="9229654" y="522200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FF004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77</a:t>
            </a:r>
            <a:endParaRPr/>
          </a:p>
        </p:txBody>
      </p:sp>
      <p:sp>
        <p:nvSpPr>
          <p:cNvPr id="47" name="Google Shape;47;p54"/>
          <p:cNvSpPr/>
          <p:nvPr/>
        </p:nvSpPr>
        <p:spPr>
          <a:xfrm>
            <a:off x="9585254" y="1549248"/>
            <a:ext cx="296052" cy="4495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</p:txBody>
      </p:sp>
      <p:sp>
        <p:nvSpPr>
          <p:cNvPr id="48" name="Google Shape;48;p54"/>
          <p:cNvSpPr/>
          <p:nvPr/>
        </p:nvSpPr>
        <p:spPr>
          <a:xfrm>
            <a:off x="9585254" y="1035724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E5E3E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227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228</a:t>
            </a:r>
            <a:endParaRPr/>
          </a:p>
        </p:txBody>
      </p:sp>
      <p:sp>
        <p:nvSpPr>
          <p:cNvPr id="49" name="Google Shape;49;p54"/>
          <p:cNvSpPr/>
          <p:nvPr/>
        </p:nvSpPr>
        <p:spPr>
          <a:xfrm>
            <a:off x="9585254" y="8676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385D8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138</a:t>
            </a:r>
            <a:endParaRPr/>
          </a:p>
        </p:txBody>
      </p:sp>
      <p:sp>
        <p:nvSpPr>
          <p:cNvPr id="50" name="Google Shape;50;p54"/>
          <p:cNvSpPr/>
          <p:nvPr/>
        </p:nvSpPr>
        <p:spPr>
          <a:xfrm>
            <a:off x="9229654" y="1035724"/>
            <a:ext cx="296052" cy="44958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bg>
      <p:bgPr>
        <a:solidFill>
          <a:srgbClr val="00457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/>
          <p:nvPr>
            <p:ph type="title"/>
          </p:nvPr>
        </p:nvSpPr>
        <p:spPr>
          <a:xfrm>
            <a:off x="480060" y="68581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55"/>
          <p:cNvSpPr txBox="1"/>
          <p:nvPr>
            <p:ph idx="1" type="body"/>
          </p:nvPr>
        </p:nvSpPr>
        <p:spPr>
          <a:xfrm>
            <a:off x="3100551" y="1484313"/>
            <a:ext cx="5586250" cy="255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4D"/>
              </a:buClr>
              <a:buSzPts val="2400"/>
              <a:buFont typeface="Arial"/>
              <a:buAutoNum type="romanUcPeriod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4D"/>
              </a:buClr>
              <a:buSzPts val="1600"/>
              <a:buFont typeface="Arial"/>
              <a:buAutoNum type="alphaLcPeriod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AutoNum type="romanUcPeriod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pic>
        <p:nvPicPr>
          <p:cNvPr descr="A picture containing logo&#10;&#10;Description automatically generated" id="64" name="Google Shape;64;p55"/>
          <p:cNvPicPr preferRelativeResize="0"/>
          <p:nvPr/>
        </p:nvPicPr>
        <p:blipFill rotWithShape="1">
          <a:blip r:embed="rId2">
            <a:alphaModFix/>
          </a:blip>
          <a:srcRect b="53704" l="0" r="49524" t="0"/>
          <a:stretch/>
        </p:blipFill>
        <p:spPr>
          <a:xfrm>
            <a:off x="435976" y="1949034"/>
            <a:ext cx="2664575" cy="162643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5"/>
          <p:cNvSpPr/>
          <p:nvPr/>
        </p:nvSpPr>
        <p:spPr>
          <a:xfrm>
            <a:off x="9229654" y="8676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117</a:t>
            </a:r>
            <a:endParaRPr/>
          </a:p>
        </p:txBody>
      </p:sp>
      <p:sp>
        <p:nvSpPr>
          <p:cNvPr id="66" name="Google Shape;66;p55"/>
          <p:cNvSpPr/>
          <p:nvPr/>
        </p:nvSpPr>
        <p:spPr>
          <a:xfrm>
            <a:off x="9585254" y="522200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E61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83</a:t>
            </a:r>
            <a:endParaRPr/>
          </a:p>
        </p:txBody>
      </p:sp>
      <p:sp>
        <p:nvSpPr>
          <p:cNvPr id="67" name="Google Shape;67;p55"/>
          <p:cNvSpPr/>
          <p:nvPr/>
        </p:nvSpPr>
        <p:spPr>
          <a:xfrm>
            <a:off x="9229654" y="522200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FF004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77</a:t>
            </a:r>
            <a:endParaRPr/>
          </a:p>
        </p:txBody>
      </p:sp>
      <p:sp>
        <p:nvSpPr>
          <p:cNvPr id="68" name="Google Shape;68;p55"/>
          <p:cNvSpPr/>
          <p:nvPr/>
        </p:nvSpPr>
        <p:spPr>
          <a:xfrm>
            <a:off x="9585254" y="1549248"/>
            <a:ext cx="296052" cy="4495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endParaRPr/>
          </a:p>
        </p:txBody>
      </p:sp>
      <p:sp>
        <p:nvSpPr>
          <p:cNvPr id="69" name="Google Shape;69;p55"/>
          <p:cNvSpPr/>
          <p:nvPr/>
        </p:nvSpPr>
        <p:spPr>
          <a:xfrm>
            <a:off x="9585254" y="1035724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E5E3E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227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228</a:t>
            </a:r>
            <a:endParaRPr/>
          </a:p>
        </p:txBody>
      </p:sp>
      <p:sp>
        <p:nvSpPr>
          <p:cNvPr id="70" name="Google Shape;70;p55"/>
          <p:cNvSpPr/>
          <p:nvPr/>
        </p:nvSpPr>
        <p:spPr>
          <a:xfrm>
            <a:off x="9585254" y="8676"/>
            <a:ext cx="296052" cy="449580"/>
          </a:xfrm>
          <a:prstGeom prst="roundRect">
            <a:avLst>
              <a:gd fmla="val 16667" name="adj"/>
            </a:avLst>
          </a:prstGeom>
          <a:solidFill>
            <a:srgbClr val="385D8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138</a:t>
            </a:r>
            <a:endParaRPr/>
          </a:p>
        </p:txBody>
      </p:sp>
      <p:sp>
        <p:nvSpPr>
          <p:cNvPr id="71" name="Google Shape;71;p55"/>
          <p:cNvSpPr/>
          <p:nvPr/>
        </p:nvSpPr>
        <p:spPr>
          <a:xfrm>
            <a:off x="9229654" y="1035724"/>
            <a:ext cx="296052" cy="44958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d" showMasterSp="0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9"/>
          <p:cNvSpPr txBox="1"/>
          <p:nvPr/>
        </p:nvSpPr>
        <p:spPr>
          <a:xfrm>
            <a:off x="8686800" y="4748188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showMasterSp="0">
  <p:cSld name="Titr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5905" y="793777"/>
            <a:ext cx="6207114" cy="35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2"/>
          <p:cNvSpPr txBox="1"/>
          <p:nvPr>
            <p:ph type="title"/>
          </p:nvPr>
        </p:nvSpPr>
        <p:spPr>
          <a:xfrm>
            <a:off x="457200" y="4334628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6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7.jp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51"/>
          <p:cNvCxnSpPr/>
          <p:nvPr/>
        </p:nvCxnSpPr>
        <p:spPr>
          <a:xfrm flipH="1" rot="10800000">
            <a:off x="1061965" y="4869768"/>
            <a:ext cx="7249800" cy="12600"/>
          </a:xfrm>
          <a:prstGeom prst="straightConnector1">
            <a:avLst/>
          </a:prstGeom>
          <a:noFill/>
          <a:ln cap="flat" cmpd="sng" w="9525">
            <a:solidFill>
              <a:srgbClr val="003A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type="title"/>
          </p:nvPr>
        </p:nvSpPr>
        <p:spPr>
          <a:xfrm>
            <a:off x="457200" y="7620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1"/>
          <p:cNvSpPr/>
          <p:nvPr/>
        </p:nvSpPr>
        <p:spPr>
          <a:xfrm>
            <a:off x="5459526" y="4675500"/>
            <a:ext cx="562947" cy="3382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" id="14" name="Google Shape;14;p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17230" y="4644768"/>
            <a:ext cx="127503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Hi-Paris\Présentations\logo-Hi-paris-petit.png" id="15" name="Google Shape;1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35768"/>
            <a:ext cx="709838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1"/>
          <p:cNvSpPr txBox="1"/>
          <p:nvPr/>
        </p:nvSpPr>
        <p:spPr>
          <a:xfrm>
            <a:off x="8701276" y="4748188"/>
            <a:ext cx="4427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C PARIS-01.png" id="17" name="Google Shape;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527" y="4725768"/>
            <a:ext cx="56294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7023" y="4725768"/>
            <a:ext cx="819497" cy="28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53"/>
          <p:cNvCxnSpPr/>
          <p:nvPr/>
        </p:nvCxnSpPr>
        <p:spPr>
          <a:xfrm flipH="1" rot="10800000">
            <a:off x="1061965" y="4869768"/>
            <a:ext cx="7249800" cy="12600"/>
          </a:xfrm>
          <a:prstGeom prst="straightConnector1">
            <a:avLst/>
          </a:prstGeom>
          <a:noFill/>
          <a:ln cap="flat" cmpd="sng" w="9525">
            <a:solidFill>
              <a:srgbClr val="003A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type="title"/>
          </p:nvPr>
        </p:nvSpPr>
        <p:spPr>
          <a:xfrm>
            <a:off x="457200" y="7620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53"/>
          <p:cNvSpPr/>
          <p:nvPr/>
        </p:nvSpPr>
        <p:spPr>
          <a:xfrm>
            <a:off x="5459526" y="4675500"/>
            <a:ext cx="562947" cy="3382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" id="56" name="Google Shape;56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17230" y="4644768"/>
            <a:ext cx="127503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Hi-Paris\Présentations\logo-Hi-paris-petit.png" id="57" name="Google Shape;5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35768"/>
            <a:ext cx="709838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3"/>
          <p:cNvSpPr txBox="1"/>
          <p:nvPr/>
        </p:nvSpPr>
        <p:spPr>
          <a:xfrm>
            <a:off x="8701276" y="4748188"/>
            <a:ext cx="4427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C PARIS-01.png" id="59" name="Google Shape;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527" y="4725768"/>
            <a:ext cx="56294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7023" y="4725768"/>
            <a:ext cx="819497" cy="28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58"/>
          <p:cNvSpPr txBox="1"/>
          <p:nvPr>
            <p:ph type="title"/>
          </p:nvPr>
        </p:nvSpPr>
        <p:spPr>
          <a:xfrm>
            <a:off x="457200" y="0"/>
            <a:ext cx="8229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" name="Google Shape;75;p58"/>
          <p:cNvCxnSpPr>
            <a:endCxn id="76" idx="1"/>
          </p:cNvCxnSpPr>
          <p:nvPr/>
        </p:nvCxnSpPr>
        <p:spPr>
          <a:xfrm>
            <a:off x="457200" y="4869810"/>
            <a:ext cx="8229600" cy="15300"/>
          </a:xfrm>
          <a:prstGeom prst="straightConnector1">
            <a:avLst/>
          </a:prstGeom>
          <a:noFill/>
          <a:ln cap="flat" cmpd="sng" w="9525">
            <a:solidFill>
              <a:srgbClr val="003A7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:\Documents\Hi-Paris\Présentations\logo-Hi-paris-petit.png" id="77" name="Google Shape;77;p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78088" y="4677750"/>
            <a:ext cx="601595" cy="3966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8"/>
          <p:cNvSpPr txBox="1"/>
          <p:nvPr/>
        </p:nvSpPr>
        <p:spPr>
          <a:xfrm>
            <a:off x="8686800" y="4748188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g376425b3f27_0_132"/>
          <p:cNvCxnSpPr/>
          <p:nvPr/>
        </p:nvCxnSpPr>
        <p:spPr>
          <a:xfrm flipH="1" rot="10800000">
            <a:off x="1061965" y="4869768"/>
            <a:ext cx="7249800" cy="12600"/>
          </a:xfrm>
          <a:prstGeom prst="straightConnector1">
            <a:avLst/>
          </a:prstGeom>
          <a:noFill/>
          <a:ln cap="flat" cmpd="sng" w="9525">
            <a:solidFill>
              <a:srgbClr val="003A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g376425b3f27_0_1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376425b3f27_0_132"/>
          <p:cNvSpPr txBox="1"/>
          <p:nvPr>
            <p:ph type="title"/>
          </p:nvPr>
        </p:nvSpPr>
        <p:spPr>
          <a:xfrm>
            <a:off x="457200" y="7620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376425b3f27_0_132"/>
          <p:cNvSpPr/>
          <p:nvPr/>
        </p:nvSpPr>
        <p:spPr>
          <a:xfrm>
            <a:off x="5459526" y="4675500"/>
            <a:ext cx="562800" cy="33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" id="96" name="Google Shape;96;g376425b3f27_0_1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17230" y="4644768"/>
            <a:ext cx="1275038" cy="45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\Hi-Paris\Présentations\logo-Hi-paris-petit.png" id="97" name="Google Shape;97;g376425b3f27_0_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35768"/>
            <a:ext cx="709838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76425b3f27_0_132"/>
          <p:cNvSpPr txBox="1"/>
          <p:nvPr/>
        </p:nvSpPr>
        <p:spPr>
          <a:xfrm>
            <a:off x="8701276" y="4748188"/>
            <a:ext cx="44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C PARIS-01.png" id="99" name="Google Shape;99;g376425b3f27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527" y="4725768"/>
            <a:ext cx="56294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76425b3f27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7023" y="4725768"/>
            <a:ext cx="819498" cy="28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8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8.jp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Relationship Id="rId5" Type="http://schemas.openxmlformats.org/officeDocument/2006/relationships/image" Target="../media/image73.png"/><Relationship Id="rId6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61.png"/><Relationship Id="rId5" Type="http://schemas.openxmlformats.org/officeDocument/2006/relationships/image" Target="../media/image29.png"/><Relationship Id="rId6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29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78.png"/><Relationship Id="rId5" Type="http://schemas.openxmlformats.org/officeDocument/2006/relationships/hyperlink" Target="https://python-graph-gallery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8.jpg"/><Relationship Id="rId4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jpg"/><Relationship Id="rId4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/>
          <p:nvPr/>
        </p:nvSpPr>
        <p:spPr>
          <a:xfrm>
            <a:off x="1001394" y="2632120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Data visualization</a:t>
            </a:r>
            <a:endParaRPr b="1" i="0" sz="2600" u="none" cap="none" strike="noStrik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Hi! PARIS DataBootcamp 202</a:t>
            </a:r>
            <a:r>
              <a:rPr lang="en-U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 b="1" i="0" sz="1600" u="none" cap="none" strike="noStrik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/>
          <p:nvPr/>
        </p:nvSpPr>
        <p:spPr>
          <a:xfrm>
            <a:off x="610515" y="2325107"/>
            <a:ext cx="34818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4575"/>
                </a:solidFill>
                <a:latin typeface="Nunito"/>
                <a:ea typeface="Nunito"/>
                <a:cs typeface="Nunito"/>
                <a:sym typeface="Nunito"/>
              </a:rPr>
              <a:t>Advantages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Widely used, many tools to customize plots (titles, legends, labels,…) </a:t>
            </a:r>
            <a:endParaRPr/>
          </a:p>
        </p:txBody>
      </p:sp>
      <p:pic>
        <p:nvPicPr>
          <p:cNvPr id="267" name="Google Shape;2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719" y="1387256"/>
            <a:ext cx="3133959" cy="7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9"/>
          <p:cNvSpPr txBox="1"/>
          <p:nvPr/>
        </p:nvSpPr>
        <p:spPr>
          <a:xfrm>
            <a:off x="610516" y="3205946"/>
            <a:ext cx="348181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4575"/>
                </a:solidFill>
                <a:latin typeface="Nunito"/>
                <a:ea typeface="Nunito"/>
                <a:cs typeface="Nunito"/>
                <a:sym typeface="Nunito"/>
              </a:rPr>
              <a:t>Disadvantages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Verbose syntax, aesthetically lacking</a:t>
            </a:r>
            <a:endParaRPr/>
          </a:p>
        </p:txBody>
      </p:sp>
      <p:sp>
        <p:nvSpPr>
          <p:cNvPr id="269" name="Google Shape;269;p9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Visualization tools: </a:t>
            </a:r>
            <a:r>
              <a:rPr b="0" lang="en-US" sz="2000">
                <a:latin typeface="Nunito"/>
                <a:ea typeface="Nunito"/>
                <a:cs typeface="Nunito"/>
                <a:sym typeface="Nunito"/>
              </a:rPr>
              <a:t>Plotting libraries (Python)</a:t>
            </a:r>
            <a:endParaRPr/>
          </a:p>
        </p:txBody>
      </p:sp>
      <p:pic>
        <p:nvPicPr>
          <p:cNvPr descr="Usage Guide — Matplotlib 3.0.3 documentation" id="270" name="Google Shape;2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0251" y="756799"/>
            <a:ext cx="3481812" cy="348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18" y="947247"/>
            <a:ext cx="2565091" cy="735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apture d’écran, Caractère coloré, texte&#10;&#10;Description générée automatiquement" id="276" name="Google Shape;2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007" y="982772"/>
            <a:ext cx="2700764" cy="2044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apture d’écran, Graphique, graphisme, Police&#10;&#10;Description générée automatiquement" id="277" name="Google Shape;2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064" y="2738670"/>
            <a:ext cx="2536598" cy="10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 txBox="1"/>
          <p:nvPr/>
        </p:nvSpPr>
        <p:spPr>
          <a:xfrm>
            <a:off x="711406" y="1758500"/>
            <a:ext cx="40733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Less customizable but better aesthetics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Many statistical plots &amp; charts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Better suited for datasets</a:t>
            </a:r>
            <a:endParaRPr/>
          </a:p>
        </p:txBody>
      </p:sp>
      <p:sp>
        <p:nvSpPr>
          <p:cNvPr id="279" name="Google Shape;279;p10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Visualization tools: </a:t>
            </a:r>
            <a:r>
              <a:rPr b="0" lang="en-US" sz="2000">
                <a:latin typeface="Nunito"/>
                <a:ea typeface="Nunito"/>
                <a:cs typeface="Nunito"/>
                <a:sym typeface="Nunito"/>
              </a:rPr>
              <a:t>Plotting libraries (Python)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711406" y="3762700"/>
            <a:ext cx="41291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Easy API to create plots with Series/Dataframes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Interface to Matplotlib plots </a:t>
            </a:r>
            <a:endParaRPr/>
          </a:p>
        </p:txBody>
      </p:sp>
      <p:pic>
        <p:nvPicPr>
          <p:cNvPr descr="5 Easy Ways of Customizing Pandas Plots and Charts | by Alan Jones |  Towards Data Science" id="281" name="Google Shape;28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493" y="2114610"/>
            <a:ext cx="2986867" cy="2109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pture d’écran, Police, Graphique, logo&#10;&#10;Description générée automatiquement" id="287" name="Google Shape;287;p11"/>
          <p:cNvPicPr preferRelativeResize="0"/>
          <p:nvPr/>
        </p:nvPicPr>
        <p:blipFill rotWithShape="1">
          <a:blip r:embed="rId3">
            <a:alphaModFix/>
          </a:blip>
          <a:srcRect b="25159" l="0" r="0" t="26754"/>
          <a:stretch/>
        </p:blipFill>
        <p:spPr>
          <a:xfrm>
            <a:off x="372467" y="893840"/>
            <a:ext cx="3842412" cy="138574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1"/>
          <p:cNvSpPr txBox="1"/>
          <p:nvPr/>
        </p:nvSpPr>
        <p:spPr>
          <a:xfrm>
            <a:off x="6987638" y="158393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https://plotly.com/python/</a:t>
            </a:r>
            <a:endParaRPr/>
          </a:p>
        </p:txBody>
      </p:sp>
      <p:sp>
        <p:nvSpPr>
          <p:cNvPr id="289" name="Google Shape;289;p11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Visualization tools: </a:t>
            </a:r>
            <a:r>
              <a:rPr b="0" lang="en-US" sz="2000">
                <a:latin typeface="Nunito"/>
                <a:ea typeface="Nunito"/>
                <a:cs typeface="Nunito"/>
                <a:sym typeface="Nunito"/>
              </a:rPr>
              <a:t>Interactive plotting library</a:t>
            </a:r>
            <a:endParaRPr/>
          </a:p>
        </p:txBody>
      </p:sp>
      <p:sp>
        <p:nvSpPr>
          <p:cNvPr id="290" name="Google Shape;290;p11"/>
          <p:cNvSpPr txBox="1"/>
          <p:nvPr/>
        </p:nvSpPr>
        <p:spPr>
          <a:xfrm>
            <a:off x="5035579" y="3736844"/>
            <a:ext cx="24465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Interactive Choropleth map</a:t>
            </a:r>
            <a:endParaRPr b="1" i="0" sz="11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Map of average unemployment rate per US county (FIPS) </a:t>
            </a:r>
            <a:endParaRPr b="0" i="0" sz="105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257" y="912434"/>
            <a:ext cx="4670276" cy="27757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/>
          <p:nvPr/>
        </p:nvSpPr>
        <p:spPr>
          <a:xfrm>
            <a:off x="551730" y="2957360"/>
            <a:ext cx="3483886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Wide range of plots: charts, maps, …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High-level plotting library: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plotly express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Web application framework: </a:t>
            </a:r>
            <a:r>
              <a:rPr b="1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Dash</a:t>
            </a: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  <p:sp>
        <p:nvSpPr>
          <p:cNvPr id="293" name="Google Shape;293;p11"/>
          <p:cNvSpPr txBox="1"/>
          <p:nvPr/>
        </p:nvSpPr>
        <p:spPr>
          <a:xfrm>
            <a:off x="141499" y="2249474"/>
            <a:ext cx="40733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Interactive plotting library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 interactive plots &amp; dashboards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F3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2"/>
          <p:cNvGrpSpPr/>
          <p:nvPr/>
        </p:nvGrpSpPr>
        <p:grpSpPr>
          <a:xfrm>
            <a:off x="572129" y="161405"/>
            <a:ext cx="3160539" cy="2522748"/>
            <a:chOff x="521977" y="375989"/>
            <a:chExt cx="3762869" cy="2832720"/>
          </a:xfrm>
        </p:grpSpPr>
        <p:pic>
          <p:nvPicPr>
            <p:cNvPr descr="Une image contenant capture d’écran, texte, Police, Graphique&#10;&#10;Description générée automatiquement" id="300" name="Google Shape;300;p12"/>
            <p:cNvPicPr preferRelativeResize="0"/>
            <p:nvPr/>
          </p:nvPicPr>
          <p:blipFill rotWithShape="1">
            <a:blip r:embed="rId3">
              <a:alphaModFix/>
            </a:blip>
            <a:srcRect b="0" l="28915" r="0" t="0"/>
            <a:stretch/>
          </p:blipFill>
          <p:spPr>
            <a:xfrm>
              <a:off x="1613963" y="390738"/>
              <a:ext cx="2670883" cy="2817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e image contenant capture d’écran, texte, Police, Graphique&#10;&#10;Description générée automatiquement" id="301" name="Google Shape;301;p12"/>
            <p:cNvPicPr preferRelativeResize="0"/>
            <p:nvPr/>
          </p:nvPicPr>
          <p:blipFill rotWithShape="1">
            <a:blip r:embed="rId3">
              <a:alphaModFix/>
            </a:blip>
            <a:srcRect b="0" l="-1" r="72373" t="0"/>
            <a:stretch/>
          </p:blipFill>
          <p:spPr>
            <a:xfrm>
              <a:off x="521977" y="375989"/>
              <a:ext cx="1038041" cy="2817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2"/>
          <p:cNvSpPr txBox="1"/>
          <p:nvPr/>
        </p:nvSpPr>
        <p:spPr>
          <a:xfrm>
            <a:off x="168510" y="1962444"/>
            <a:ext cx="41930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3A70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Plotly f</a:t>
            </a:r>
            <a:r>
              <a:rPr b="1" i="0" lang="en-US" sz="1200" u="none" cap="none" strike="noStrike">
                <a:solidFill>
                  <a:srgbClr val="003A70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ramework for web apps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Interactive dashboards with plotly components</a:t>
            </a:r>
            <a:endParaRPr/>
          </a:p>
        </p:txBody>
      </p:sp>
      <p:pic>
        <p:nvPicPr>
          <p:cNvPr descr="GitHub - plotly/dash: Data Apps &amp; Dashboards for Python. No JavaScript  Required." id="303" name="Google Shape;3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1417" y="1300682"/>
            <a:ext cx="4329834" cy="224685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2"/>
          <p:cNvSpPr txBox="1"/>
          <p:nvPr/>
        </p:nvSpPr>
        <p:spPr>
          <a:xfrm>
            <a:off x="541128" y="2597068"/>
            <a:ext cx="3483886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Build a w</a:t>
            </a:r>
            <a:r>
              <a:rPr b="0" i="0" lang="en-US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eb interface without full-stack development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Deploy open-source apps with external hosting platforms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Dash Entreprise: Create, share and deploy apps at scale</a:t>
            </a:r>
            <a:endParaRPr b="0" i="0" sz="11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2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Visualization tools: </a:t>
            </a:r>
            <a:r>
              <a:rPr b="0" lang="en-US" sz="2000">
                <a:latin typeface="Nunito"/>
                <a:ea typeface="Nunito"/>
                <a:cs typeface="Nunito"/>
                <a:sym typeface="Nunito"/>
              </a:rPr>
              <a:t>Dashboard apps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Visualization tools: </a:t>
            </a:r>
            <a:r>
              <a:rPr b="0" lang="en-US" sz="2000">
                <a:latin typeface="Nunito"/>
                <a:ea typeface="Nunito"/>
                <a:cs typeface="Nunito"/>
                <a:sym typeface="Nunito"/>
              </a:rPr>
              <a:t>Other frameworks</a:t>
            </a:r>
            <a:endParaRPr/>
          </a:p>
        </p:txBody>
      </p:sp>
      <p:pic>
        <p:nvPicPr>
          <p:cNvPr descr="Tableau Server | Analytique en libre-service et gouvernance assurée dans  toute l'entreprise" id="312" name="Google Shape;3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09" y="1048061"/>
            <a:ext cx="3968327" cy="2392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inventer l'exploration et l'analyse de données avec Microsoft Power BI !" id="313" name="Google Shape;31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0509" y="1096214"/>
            <a:ext cx="4082940" cy="229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 txBox="1"/>
          <p:nvPr/>
        </p:nvSpPr>
        <p:spPr>
          <a:xfrm>
            <a:off x="293355" y="3496029"/>
            <a:ext cx="4193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Tableau</a:t>
            </a:r>
            <a:endParaRPr b="1" i="0" sz="1200" u="none" cap="none" strike="noStrike">
              <a:solidFill>
                <a:srgbClr val="003A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4529979" y="3496030"/>
            <a:ext cx="4193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Power BI</a:t>
            </a:r>
            <a:endParaRPr b="1" i="0" sz="1200" u="none" cap="none" strike="noStrike">
              <a:solidFill>
                <a:srgbClr val="003A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1805671" y="4047286"/>
            <a:ext cx="53614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3A70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Business Analytics Softwares</a:t>
            </a:r>
            <a:endParaRPr b="1" i="0" sz="1600" u="sng" cap="none" strike="noStrike">
              <a:solidFill>
                <a:srgbClr val="003A7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4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3000088" y="1154"/>
            <a:ext cx="3148166" cy="51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-1" y="0"/>
            <a:ext cx="2995749" cy="51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6148254" y="5516"/>
            <a:ext cx="2995749" cy="513798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/>
          <p:nvPr/>
        </p:nvSpPr>
        <p:spPr>
          <a:xfrm>
            <a:off x="975360" y="189333"/>
            <a:ext cx="7175863" cy="4772297"/>
          </a:xfrm>
          <a:prstGeom prst="rect">
            <a:avLst/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1027429" y="2134046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Main types of visualization plots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Distribution, Relationship, Comparison, Composition</a:t>
            </a:r>
            <a:endParaRPr/>
          </a:p>
        </p:txBody>
      </p:sp>
      <p:pic>
        <p:nvPicPr>
          <p:cNvPr id="326" name="Google Shape;3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2058" y="1589314"/>
            <a:ext cx="602466" cy="60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/>
        </p:nvSpPr>
        <p:spPr>
          <a:xfrm>
            <a:off x="405708" y="789696"/>
            <a:ext cx="8229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graphs that represent the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distribution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of a single variable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i="0" lang="en-US" sz="18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  <p:sp>
        <p:nvSpPr>
          <p:cNvPr id="333" name="Google Shape;333;p15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/>
          <p:nvPr/>
        </p:nvSpPr>
        <p:spPr>
          <a:xfrm>
            <a:off x="405708" y="789696"/>
            <a:ext cx="8229599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are graphs that represent the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distribution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of a single variable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i="0" lang="en-US" sz="18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show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how frequently each range of values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or “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bins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”, appear in the dataset</a:t>
            </a:r>
            <a:endParaRPr b="1" i="0" sz="1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6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047" y="1922276"/>
            <a:ext cx="3166609" cy="286250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7"/>
          <p:cNvSpPr txBox="1"/>
          <p:nvPr/>
        </p:nvSpPr>
        <p:spPr>
          <a:xfrm>
            <a:off x="5809484" y="2571750"/>
            <a:ext cx="19373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bin represents a </a:t>
            </a: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range of values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(65-70, 70-75, …)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17"/>
          <p:cNvCxnSpPr/>
          <p:nvPr/>
        </p:nvCxnSpPr>
        <p:spPr>
          <a:xfrm flipH="1">
            <a:off x="5000171" y="2757714"/>
            <a:ext cx="809313" cy="217715"/>
          </a:xfrm>
          <a:prstGeom prst="straightConnector1">
            <a:avLst/>
          </a:prstGeom>
          <a:noFill/>
          <a:ln cap="flat" cmpd="sng" w="9525">
            <a:solidFill>
              <a:srgbClr val="003A7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17"/>
          <p:cNvSpPr txBox="1"/>
          <p:nvPr/>
        </p:nvSpPr>
        <p:spPr>
          <a:xfrm>
            <a:off x="405708" y="789696"/>
            <a:ext cx="8229599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are graphs that represent the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distribution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of a single variable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i="0" lang="en-US" sz="18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show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how frequently each range of values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or “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bins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”, appear in the dataset</a:t>
            </a:r>
            <a:endParaRPr b="1" i="0" sz="1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357" name="Google Shape;357;p18"/>
          <p:cNvSpPr txBox="1"/>
          <p:nvPr/>
        </p:nvSpPr>
        <p:spPr>
          <a:xfrm>
            <a:off x="405708" y="789696"/>
            <a:ext cx="822959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are useful to study the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location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range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skewness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of a distribution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can help identify </a:t>
            </a:r>
            <a:r>
              <a:rPr b="0" i="0" lang="en-US" sz="1800" u="sng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biases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b="0" i="0" lang="en-US" sz="1800" u="sng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extreme values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the data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425b3f27_0_100"/>
          <p:cNvSpPr txBox="1"/>
          <p:nvPr/>
        </p:nvSpPr>
        <p:spPr>
          <a:xfrm>
            <a:off x="163300" y="667113"/>
            <a:ext cx="6884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Helvetica Neue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📚</a:t>
            </a:r>
            <a:r>
              <a:rPr b="1" i="0" lang="en-US" sz="1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Lecturer - </a:t>
            </a:r>
            <a:r>
              <a:rPr b="1" lang="en-US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Soobash Daiboo</a:t>
            </a:r>
            <a:r>
              <a:rPr b="1" i="0" lang="en-US" sz="1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b="1" lang="en-US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Senior ML Engineer</a:t>
            </a:r>
            <a:endParaRPr b="0" i="0" sz="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g376425b3f27_0_100"/>
          <p:cNvSpPr/>
          <p:nvPr/>
        </p:nvSpPr>
        <p:spPr>
          <a:xfrm rot="5400000">
            <a:off x="39499" y="1160369"/>
            <a:ext cx="127800" cy="127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g376425b3f27_0_100"/>
          <p:cNvSpPr/>
          <p:nvPr/>
        </p:nvSpPr>
        <p:spPr>
          <a:xfrm rot="5400000">
            <a:off x="68224" y="118894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8" name="Google Shape;168;g376425b3f27_0_100"/>
          <p:cNvCxnSpPr/>
          <p:nvPr/>
        </p:nvCxnSpPr>
        <p:spPr>
          <a:xfrm flipH="1" rot="10800000">
            <a:off x="160449" y="1213094"/>
            <a:ext cx="6120600" cy="8700"/>
          </a:xfrm>
          <a:prstGeom prst="straightConnector1">
            <a:avLst/>
          </a:prstGeom>
          <a:noFill/>
          <a:ln cap="flat" cmpd="sng" w="50800">
            <a:solidFill>
              <a:schemeClr val="accent1">
                <a:alpha val="80000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binary.png" id="169" name="Google Shape;169;g376425b3f27_0_100"/>
          <p:cNvPicPr preferRelativeResize="0"/>
          <p:nvPr/>
        </p:nvPicPr>
        <p:blipFill rotWithShape="1">
          <a:blip r:embed="rId3">
            <a:alphaModFix amt="9730"/>
          </a:blip>
          <a:srcRect b="0" l="0" r="0" t="0"/>
          <a:stretch/>
        </p:blipFill>
        <p:spPr>
          <a:xfrm>
            <a:off x="66364" y="35569"/>
            <a:ext cx="1447000" cy="14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76425b3f27_0_100"/>
          <p:cNvSpPr/>
          <p:nvPr/>
        </p:nvSpPr>
        <p:spPr>
          <a:xfrm>
            <a:off x="3375792" y="3884907"/>
            <a:ext cx="459300" cy="4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image (27).png" id="171" name="Google Shape;171;g376425b3f27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33" y="3989048"/>
            <a:ext cx="251073" cy="2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76425b3f27_0_100"/>
          <p:cNvSpPr/>
          <p:nvPr/>
        </p:nvSpPr>
        <p:spPr>
          <a:xfrm>
            <a:off x="3348848" y="3857962"/>
            <a:ext cx="513300" cy="513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73" name="Google Shape;173;g376425b3f27_0_100"/>
          <p:cNvGrpSpPr/>
          <p:nvPr/>
        </p:nvGrpSpPr>
        <p:grpSpPr>
          <a:xfrm>
            <a:off x="182348" y="3880733"/>
            <a:ext cx="513225" cy="513225"/>
            <a:chOff x="0" y="0"/>
            <a:chExt cx="1368600" cy="1368600"/>
          </a:xfrm>
        </p:grpSpPr>
        <p:sp>
          <p:nvSpPr>
            <p:cNvPr id="174" name="Google Shape;174;g376425b3f27_0_100"/>
            <p:cNvSpPr/>
            <p:nvPr/>
          </p:nvSpPr>
          <p:spPr>
            <a:xfrm>
              <a:off x="0" y="0"/>
              <a:ext cx="1368600" cy="1368600"/>
            </a:xfrm>
            <a:prstGeom prst="ellipse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5" name="Google Shape;175;g376425b3f27_0_100"/>
            <p:cNvSpPr/>
            <p:nvPr/>
          </p:nvSpPr>
          <p:spPr>
            <a:xfrm>
              <a:off x="71852" y="71852"/>
              <a:ext cx="1224900" cy="122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6" name="Google Shape;176;g376425b3f27_0_100"/>
            <p:cNvSpPr/>
            <p:nvPr/>
          </p:nvSpPr>
          <p:spPr>
            <a:xfrm>
              <a:off x="454054" y="445951"/>
              <a:ext cx="460566" cy="460566"/>
            </a:xfrm>
            <a:custGeom>
              <a:rect b="b" l="l" r="r" t="t"/>
              <a:pathLst>
                <a:path extrusionOk="0" h="21600" w="21600">
                  <a:moveTo>
                    <a:pt x="21600" y="12720"/>
                  </a:moveTo>
                  <a:lnTo>
                    <a:pt x="21600" y="8880"/>
                  </a:lnTo>
                  <a:lnTo>
                    <a:pt x="19080" y="8880"/>
                  </a:lnTo>
                  <a:cubicBezTo>
                    <a:pt x="18840" y="7920"/>
                    <a:pt x="18480" y="7080"/>
                    <a:pt x="18000" y="6360"/>
                  </a:cubicBezTo>
                  <a:lnTo>
                    <a:pt x="19800" y="4560"/>
                  </a:lnTo>
                  <a:lnTo>
                    <a:pt x="17040" y="1800"/>
                  </a:lnTo>
                  <a:lnTo>
                    <a:pt x="15240" y="3600"/>
                  </a:lnTo>
                  <a:cubicBezTo>
                    <a:pt x="14520" y="3120"/>
                    <a:pt x="13560" y="2760"/>
                    <a:pt x="12720" y="2520"/>
                  </a:cubicBezTo>
                  <a:lnTo>
                    <a:pt x="12720" y="0"/>
                  </a:lnTo>
                  <a:lnTo>
                    <a:pt x="8880" y="0"/>
                  </a:lnTo>
                  <a:lnTo>
                    <a:pt x="8880" y="2520"/>
                  </a:lnTo>
                  <a:cubicBezTo>
                    <a:pt x="7920" y="2760"/>
                    <a:pt x="7080" y="3000"/>
                    <a:pt x="6240" y="3480"/>
                  </a:cubicBezTo>
                  <a:lnTo>
                    <a:pt x="4560" y="1800"/>
                  </a:lnTo>
                  <a:lnTo>
                    <a:pt x="1800" y="4560"/>
                  </a:lnTo>
                  <a:lnTo>
                    <a:pt x="3600" y="6360"/>
                  </a:lnTo>
                  <a:cubicBezTo>
                    <a:pt x="3000" y="7080"/>
                    <a:pt x="2760" y="7920"/>
                    <a:pt x="2520" y="8880"/>
                  </a:cubicBezTo>
                  <a:lnTo>
                    <a:pt x="0" y="8880"/>
                  </a:lnTo>
                  <a:lnTo>
                    <a:pt x="0" y="12720"/>
                  </a:lnTo>
                  <a:lnTo>
                    <a:pt x="2520" y="12720"/>
                  </a:lnTo>
                  <a:cubicBezTo>
                    <a:pt x="2760" y="13680"/>
                    <a:pt x="3120" y="14520"/>
                    <a:pt x="3600" y="15240"/>
                  </a:cubicBezTo>
                  <a:lnTo>
                    <a:pt x="1800" y="17040"/>
                  </a:lnTo>
                  <a:lnTo>
                    <a:pt x="4560" y="19800"/>
                  </a:lnTo>
                  <a:lnTo>
                    <a:pt x="6240" y="18000"/>
                  </a:lnTo>
                  <a:cubicBezTo>
                    <a:pt x="6960" y="18480"/>
                    <a:pt x="7920" y="18840"/>
                    <a:pt x="8760" y="19080"/>
                  </a:cubicBezTo>
                  <a:lnTo>
                    <a:pt x="8760" y="21600"/>
                  </a:lnTo>
                  <a:lnTo>
                    <a:pt x="12600" y="21600"/>
                  </a:lnTo>
                  <a:lnTo>
                    <a:pt x="12600" y="19080"/>
                  </a:lnTo>
                  <a:cubicBezTo>
                    <a:pt x="13560" y="18840"/>
                    <a:pt x="14400" y="18480"/>
                    <a:pt x="15120" y="18000"/>
                  </a:cubicBezTo>
                  <a:lnTo>
                    <a:pt x="16920" y="19800"/>
                  </a:lnTo>
                  <a:lnTo>
                    <a:pt x="19680" y="17040"/>
                  </a:lnTo>
                  <a:lnTo>
                    <a:pt x="18000" y="15240"/>
                  </a:lnTo>
                  <a:cubicBezTo>
                    <a:pt x="18480" y="14520"/>
                    <a:pt x="18840" y="13560"/>
                    <a:pt x="19080" y="12720"/>
                  </a:cubicBezTo>
                  <a:lnTo>
                    <a:pt x="21600" y="12720"/>
                  </a:lnTo>
                  <a:close/>
                  <a:moveTo>
                    <a:pt x="10800" y="13320"/>
                  </a:moveTo>
                  <a:cubicBezTo>
                    <a:pt x="9360" y="13320"/>
                    <a:pt x="8280" y="12240"/>
                    <a:pt x="8280" y="10800"/>
                  </a:cubicBezTo>
                  <a:cubicBezTo>
                    <a:pt x="8280" y="9360"/>
                    <a:pt x="9360" y="8280"/>
                    <a:pt x="10800" y="8280"/>
                  </a:cubicBezTo>
                  <a:cubicBezTo>
                    <a:pt x="12240" y="8280"/>
                    <a:pt x="13320" y="9360"/>
                    <a:pt x="13320" y="10800"/>
                  </a:cubicBezTo>
                  <a:cubicBezTo>
                    <a:pt x="13320" y="12240"/>
                    <a:pt x="12240" y="13320"/>
                    <a:pt x="10800" y="13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77" name="Google Shape;177;g376425b3f27_0_100"/>
          <p:cNvGrpSpPr/>
          <p:nvPr/>
        </p:nvGrpSpPr>
        <p:grpSpPr>
          <a:xfrm>
            <a:off x="6345335" y="3857962"/>
            <a:ext cx="513225" cy="513225"/>
            <a:chOff x="0" y="0"/>
            <a:chExt cx="1368600" cy="1368600"/>
          </a:xfrm>
        </p:grpSpPr>
        <p:sp>
          <p:nvSpPr>
            <p:cNvPr id="178" name="Google Shape;178;g376425b3f27_0_100"/>
            <p:cNvSpPr/>
            <p:nvPr/>
          </p:nvSpPr>
          <p:spPr>
            <a:xfrm>
              <a:off x="0" y="0"/>
              <a:ext cx="1368600" cy="1368600"/>
            </a:xfrm>
            <a:prstGeom prst="ellipse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" name="Google Shape;179;g376425b3f27_0_100"/>
            <p:cNvSpPr/>
            <p:nvPr/>
          </p:nvSpPr>
          <p:spPr>
            <a:xfrm>
              <a:off x="71852" y="71852"/>
              <a:ext cx="1224900" cy="122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" name="Google Shape;180;g376425b3f27_0_100"/>
            <p:cNvSpPr/>
            <p:nvPr/>
          </p:nvSpPr>
          <p:spPr>
            <a:xfrm>
              <a:off x="454055" y="441938"/>
              <a:ext cx="460566" cy="489348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860" y="0"/>
                    <a:pt x="0" y="4574"/>
                    <a:pt x="0" y="10165"/>
                  </a:cubicBezTo>
                  <a:cubicBezTo>
                    <a:pt x="0" y="12833"/>
                    <a:pt x="1080" y="15374"/>
                    <a:pt x="2970" y="17153"/>
                  </a:cubicBezTo>
                  <a:lnTo>
                    <a:pt x="1890" y="21600"/>
                  </a:lnTo>
                  <a:lnTo>
                    <a:pt x="6750" y="19567"/>
                  </a:lnTo>
                  <a:cubicBezTo>
                    <a:pt x="7965" y="20075"/>
                    <a:pt x="9315" y="20329"/>
                    <a:pt x="10800" y="20329"/>
                  </a:cubicBezTo>
                  <a:cubicBezTo>
                    <a:pt x="16740" y="20329"/>
                    <a:pt x="21600" y="15755"/>
                    <a:pt x="21600" y="10165"/>
                  </a:cubicBezTo>
                  <a:cubicBezTo>
                    <a:pt x="21600" y="4574"/>
                    <a:pt x="16740" y="0"/>
                    <a:pt x="10800" y="0"/>
                  </a:cubicBezTo>
                  <a:close/>
                  <a:moveTo>
                    <a:pt x="5940" y="10800"/>
                  </a:moveTo>
                  <a:cubicBezTo>
                    <a:pt x="5400" y="10800"/>
                    <a:pt x="4860" y="10419"/>
                    <a:pt x="4860" y="9784"/>
                  </a:cubicBezTo>
                  <a:cubicBezTo>
                    <a:pt x="4860" y="9275"/>
                    <a:pt x="5400" y="8767"/>
                    <a:pt x="5940" y="8767"/>
                  </a:cubicBezTo>
                  <a:cubicBezTo>
                    <a:pt x="6480" y="8767"/>
                    <a:pt x="7020" y="9275"/>
                    <a:pt x="7020" y="9784"/>
                  </a:cubicBezTo>
                  <a:cubicBezTo>
                    <a:pt x="7020" y="10419"/>
                    <a:pt x="6615" y="10800"/>
                    <a:pt x="5940" y="10800"/>
                  </a:cubicBezTo>
                  <a:close/>
                  <a:moveTo>
                    <a:pt x="10800" y="10800"/>
                  </a:moveTo>
                  <a:cubicBezTo>
                    <a:pt x="10260" y="10800"/>
                    <a:pt x="9720" y="10292"/>
                    <a:pt x="9720" y="9784"/>
                  </a:cubicBezTo>
                  <a:cubicBezTo>
                    <a:pt x="9720" y="9275"/>
                    <a:pt x="10260" y="8767"/>
                    <a:pt x="10800" y="8767"/>
                  </a:cubicBezTo>
                  <a:cubicBezTo>
                    <a:pt x="11340" y="8767"/>
                    <a:pt x="11880" y="9275"/>
                    <a:pt x="11880" y="9784"/>
                  </a:cubicBezTo>
                  <a:cubicBezTo>
                    <a:pt x="11880" y="10419"/>
                    <a:pt x="11340" y="10800"/>
                    <a:pt x="10800" y="10800"/>
                  </a:cubicBezTo>
                  <a:close/>
                  <a:moveTo>
                    <a:pt x="15660" y="10800"/>
                  </a:moveTo>
                  <a:cubicBezTo>
                    <a:pt x="15120" y="10800"/>
                    <a:pt x="14580" y="10292"/>
                    <a:pt x="14580" y="9784"/>
                  </a:cubicBezTo>
                  <a:cubicBezTo>
                    <a:pt x="14580" y="9275"/>
                    <a:pt x="15120" y="8767"/>
                    <a:pt x="15660" y="8767"/>
                  </a:cubicBezTo>
                  <a:cubicBezTo>
                    <a:pt x="16200" y="8767"/>
                    <a:pt x="16740" y="9275"/>
                    <a:pt x="16740" y="9784"/>
                  </a:cubicBezTo>
                  <a:cubicBezTo>
                    <a:pt x="16740" y="10419"/>
                    <a:pt x="16200" y="10800"/>
                    <a:pt x="15660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81" name="Google Shape;181;g376425b3f27_0_100"/>
          <p:cNvSpPr txBox="1"/>
          <p:nvPr/>
        </p:nvSpPr>
        <p:spPr>
          <a:xfrm>
            <a:off x="1239599" y="4876502"/>
            <a:ext cx="4695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👨🏼‍🏫 Course Provided by  </a:t>
            </a:r>
            <a:r>
              <a:rPr lang="en-US" sz="1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Soobash Daiboo</a:t>
            </a:r>
            <a:r>
              <a:rPr b="0" i="0" lang="en-US" sz="12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4747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n-US" sz="12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76425b3f27_0_100"/>
          <p:cNvSpPr txBox="1"/>
          <p:nvPr/>
        </p:nvSpPr>
        <p:spPr>
          <a:xfrm>
            <a:off x="98807" y="1792803"/>
            <a:ext cx="1382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D78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Work Experience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76425b3f27_0_100"/>
          <p:cNvSpPr txBox="1"/>
          <p:nvPr/>
        </p:nvSpPr>
        <p:spPr>
          <a:xfrm>
            <a:off x="143387" y="3362818"/>
            <a:ext cx="1015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D78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Contact Info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76425b3f27_0_100"/>
          <p:cNvSpPr/>
          <p:nvPr/>
        </p:nvSpPr>
        <p:spPr>
          <a:xfrm>
            <a:off x="776572" y="3945046"/>
            <a:ext cx="1729800" cy="384600"/>
          </a:xfrm>
          <a:prstGeom prst="roundRect">
            <a:avLst>
              <a:gd fmla="val 10727" name="adj"/>
            </a:avLst>
          </a:prstGeom>
          <a:solidFill>
            <a:srgbClr val="FFFFFF"/>
          </a:solidFill>
          <a:ln cap="flat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D78"/>
              </a:buClr>
              <a:buSzPts val="1100"/>
              <a:buFont typeface="Calibri"/>
              <a:buNone/>
            </a:pPr>
            <a:r>
              <a:rPr lang="en-US" sz="700"/>
              <a:t>www.linkedin.com/in/soobash-daiboo/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76425b3f27_0_100"/>
          <p:cNvSpPr/>
          <p:nvPr/>
        </p:nvSpPr>
        <p:spPr>
          <a:xfrm>
            <a:off x="3969446" y="3922275"/>
            <a:ext cx="1729800" cy="384600"/>
          </a:xfrm>
          <a:prstGeom prst="roundRect">
            <a:avLst>
              <a:gd fmla="val 10727" name="adj"/>
            </a:avLst>
          </a:prstGeom>
          <a:solidFill>
            <a:srgbClr val="FFFFFF"/>
          </a:solidFill>
          <a:ln cap="flat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D78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www.github.com/</a:t>
            </a:r>
            <a:r>
              <a:rPr lang="en-US" sz="1000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soobash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76425b3f27_0_100"/>
          <p:cNvSpPr/>
          <p:nvPr/>
        </p:nvSpPr>
        <p:spPr>
          <a:xfrm>
            <a:off x="7162320" y="3922275"/>
            <a:ext cx="1729800" cy="384600"/>
          </a:xfrm>
          <a:prstGeom prst="roundRect">
            <a:avLst>
              <a:gd fmla="val 10727" name="adj"/>
            </a:avLst>
          </a:prstGeom>
          <a:solidFill>
            <a:srgbClr val="FFFFFF"/>
          </a:solidFill>
          <a:ln cap="flat" cmpd="sng" w="508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D78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soobash</a:t>
            </a:r>
            <a:r>
              <a:rPr b="0" i="0" lang="en-US" sz="1100" u="none" cap="none" strike="noStrike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1100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rPr>
              <a:t>gmail.com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tal, mécène d'un centre dédié à l'intelligence artificielle et à la data  à Saclay en France" id="187" name="Google Shape;187;g376425b3f27_0_100"/>
          <p:cNvPicPr preferRelativeResize="0"/>
          <p:nvPr/>
        </p:nvPicPr>
        <p:blipFill rotWithShape="1">
          <a:blip r:embed="rId5">
            <a:alphaModFix/>
          </a:blip>
          <a:srcRect b="0" l="21720" r="21760" t="0"/>
          <a:stretch/>
        </p:blipFill>
        <p:spPr>
          <a:xfrm>
            <a:off x="7506212" y="2218156"/>
            <a:ext cx="920400" cy="92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g376425b3f27_0_100"/>
          <p:cNvSpPr/>
          <p:nvPr/>
        </p:nvSpPr>
        <p:spPr>
          <a:xfrm rot="5400000">
            <a:off x="6268549" y="118219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g376425b3f27_0_100"/>
          <p:cNvSpPr/>
          <p:nvPr/>
        </p:nvSpPr>
        <p:spPr>
          <a:xfrm rot="5400000">
            <a:off x="6239899" y="1153544"/>
            <a:ext cx="127800" cy="127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0" name="Google Shape;190;g376425b3f27_0_100" title="soobash_profile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0575" y="94325"/>
            <a:ext cx="1611226" cy="16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76425b3f27_0_100" title="obspari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25" y="2489350"/>
            <a:ext cx="1939496" cy="3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76425b3f27_0_100" title="engi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6575" y="2390850"/>
            <a:ext cx="1611225" cy="5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76425b3f27_0_100" title="capgemini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8723" y="2218150"/>
            <a:ext cx="2112902" cy="9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kewed usage of skewed distribution | Cambridge Mathematics" id="363" name="Google Shape;363;p19"/>
          <p:cNvPicPr preferRelativeResize="0"/>
          <p:nvPr/>
        </p:nvPicPr>
        <p:blipFill rotWithShape="1">
          <a:blip r:embed="rId3">
            <a:alphaModFix/>
          </a:blip>
          <a:srcRect b="4697" l="0" r="0" t="0"/>
          <a:stretch/>
        </p:blipFill>
        <p:spPr>
          <a:xfrm>
            <a:off x="1586979" y="1669143"/>
            <a:ext cx="5618497" cy="2841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9"/>
          <p:cNvSpPr txBox="1"/>
          <p:nvPr/>
        </p:nvSpPr>
        <p:spPr>
          <a:xfrm>
            <a:off x="7046686" y="2450799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Large extreme values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19"/>
          <p:cNvCxnSpPr/>
          <p:nvPr/>
        </p:nvCxnSpPr>
        <p:spPr>
          <a:xfrm flipH="1">
            <a:off x="7046686" y="2960914"/>
            <a:ext cx="640964" cy="95701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p19"/>
          <p:cNvSpPr txBox="1"/>
          <p:nvPr/>
        </p:nvSpPr>
        <p:spPr>
          <a:xfrm>
            <a:off x="500742" y="2340917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extreme values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19"/>
          <p:cNvCxnSpPr/>
          <p:nvPr/>
        </p:nvCxnSpPr>
        <p:spPr>
          <a:xfrm>
            <a:off x="1190171" y="2912464"/>
            <a:ext cx="602343" cy="89660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8" name="Google Shape;368;p19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369" name="Google Shape;369;p19"/>
          <p:cNvSpPr txBox="1"/>
          <p:nvPr/>
        </p:nvSpPr>
        <p:spPr>
          <a:xfrm>
            <a:off x="405708" y="789696"/>
            <a:ext cx="822959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are useful to study the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location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range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skewness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of a distribution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can help identify </a:t>
            </a:r>
            <a:r>
              <a:rPr b="0" i="0" lang="en-US" sz="1800" u="sng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biases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b="0" i="0" lang="en-US" sz="1800" u="sng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extreme values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the data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Histograms</a:t>
            </a:r>
            <a:r>
              <a:rPr b="0"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with Matplotlib</a:t>
            </a:r>
            <a:endParaRPr/>
          </a:p>
        </p:txBody>
      </p:sp>
      <p:grpSp>
        <p:nvGrpSpPr>
          <p:cNvPr id="376" name="Google Shape;376;p20"/>
          <p:cNvGrpSpPr/>
          <p:nvPr/>
        </p:nvGrpSpPr>
        <p:grpSpPr>
          <a:xfrm>
            <a:off x="724045" y="1005009"/>
            <a:ext cx="7804161" cy="3285779"/>
            <a:chOff x="724045" y="1005009"/>
            <a:chExt cx="7804161" cy="3285779"/>
          </a:xfrm>
        </p:grpSpPr>
        <p:pic>
          <p:nvPicPr>
            <p:cNvPr id="377" name="Google Shape;37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28836" y="1005009"/>
              <a:ext cx="4399370" cy="3285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e image contenant texte, Police, capture d’écran&#10;&#10;Description générée automatiquement" id="378" name="Google Shape;378;p20"/>
            <p:cNvPicPr preferRelativeResize="0"/>
            <p:nvPr/>
          </p:nvPicPr>
          <p:blipFill rotWithShape="1">
            <a:blip r:embed="rId4">
              <a:alphaModFix/>
            </a:blip>
            <a:srcRect b="0" l="0" r="0" t="7692"/>
            <a:stretch/>
          </p:blipFill>
          <p:spPr>
            <a:xfrm>
              <a:off x="724045" y="2250417"/>
              <a:ext cx="3055885" cy="84413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79" name="Google Shape;379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8756" y="1454679"/>
              <a:ext cx="2616543" cy="627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20"/>
            <p:cNvSpPr/>
            <p:nvPr/>
          </p:nvSpPr>
          <p:spPr>
            <a:xfrm>
              <a:off x="3997100" y="2547160"/>
              <a:ext cx="263472" cy="20147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387" name="Google Shape;387;p21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statistical plots that represent the distribution of a variable around its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median value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 txBox="1"/>
          <p:nvPr/>
        </p:nvSpPr>
        <p:spPr>
          <a:xfrm>
            <a:off x="405708" y="1636663"/>
            <a:ext cx="5424220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median value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median divides the data into two equal halves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 of values are less than or equal to it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 are greater than or equal to it.</a:t>
            </a: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513877" y="3156006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815721" y="3156006"/>
            <a:ext cx="48506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Isn’t as sensitive to extreme values as the mean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to Find the Median | Definition, Examples &amp; Calculator" id="396" name="Google Shape;396;p22"/>
          <p:cNvPicPr preferRelativeResize="0"/>
          <p:nvPr/>
        </p:nvPicPr>
        <p:blipFill rotWithShape="1">
          <a:blip r:embed="rId3">
            <a:alphaModFix/>
          </a:blip>
          <a:srcRect b="19153" l="11386" r="9025" t="22296"/>
          <a:stretch/>
        </p:blipFill>
        <p:spPr>
          <a:xfrm>
            <a:off x="5273874" y="1860010"/>
            <a:ext cx="3599337" cy="17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2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398" name="Google Shape;398;p22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statistical plots that represent the distribution of a variable around its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median value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 txBox="1"/>
          <p:nvPr/>
        </p:nvSpPr>
        <p:spPr>
          <a:xfrm>
            <a:off x="4719659" y="3254585"/>
            <a:ext cx="27928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B0B0B"/>
                </a:solidFill>
                <a:latin typeface="Nunito"/>
                <a:ea typeface="Nunito"/>
                <a:cs typeface="Nunito"/>
                <a:sym typeface="Nunito"/>
              </a:rPr>
              <a:t>Width of the box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Spread/range of the data</a:t>
            </a:r>
            <a:endParaRPr/>
          </a:p>
        </p:txBody>
      </p:sp>
      <p:grpSp>
        <p:nvGrpSpPr>
          <p:cNvPr id="405" name="Google Shape;405;p23"/>
          <p:cNvGrpSpPr/>
          <p:nvPr/>
        </p:nvGrpSpPr>
        <p:grpSpPr>
          <a:xfrm>
            <a:off x="2091331" y="1713079"/>
            <a:ext cx="4848177" cy="2379122"/>
            <a:chOff x="2147911" y="1899452"/>
            <a:chExt cx="4848177" cy="2379122"/>
          </a:xfrm>
        </p:grpSpPr>
        <p:pic>
          <p:nvPicPr>
            <p:cNvPr descr="Une image contenant texte, capture d’écran, diagramme, Police&#10;&#10;Description générée automatiquement" id="406" name="Google Shape;406;p23"/>
            <p:cNvPicPr preferRelativeResize="0"/>
            <p:nvPr/>
          </p:nvPicPr>
          <p:blipFill rotWithShape="1">
            <a:blip r:embed="rId3">
              <a:alphaModFix/>
            </a:blip>
            <a:srcRect b="14582" l="14619" r="13774" t="10118"/>
            <a:stretch/>
          </p:blipFill>
          <p:spPr>
            <a:xfrm>
              <a:off x="2147911" y="1899452"/>
              <a:ext cx="4848177" cy="23791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3"/>
            <p:cNvSpPr/>
            <p:nvPr/>
          </p:nvSpPr>
          <p:spPr>
            <a:xfrm>
              <a:off x="2251988" y="3084286"/>
              <a:ext cx="1304012" cy="486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3320026" y="3475115"/>
              <a:ext cx="1304012" cy="486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716450" y="3436770"/>
              <a:ext cx="1304012" cy="486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527883" y="3115344"/>
              <a:ext cx="1304012" cy="486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4875877" y="3365419"/>
              <a:ext cx="487813" cy="1096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3602205" y="3374705"/>
              <a:ext cx="487813" cy="1096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23"/>
          <p:cNvSpPr/>
          <p:nvPr/>
        </p:nvSpPr>
        <p:spPr>
          <a:xfrm rot="-5400000">
            <a:off x="4475669" y="2536153"/>
            <a:ext cx="168506" cy="3149603"/>
          </a:xfrm>
          <a:prstGeom prst="leftBrace">
            <a:avLst>
              <a:gd fmla="val 121851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3171034" y="4227922"/>
            <a:ext cx="27928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Spread/range of the data</a:t>
            </a:r>
            <a:endParaRPr/>
          </a:p>
        </p:txBody>
      </p:sp>
      <p:cxnSp>
        <p:nvCxnSpPr>
          <p:cNvPr id="415" name="Google Shape;415;p23"/>
          <p:cNvCxnSpPr/>
          <p:nvPr/>
        </p:nvCxnSpPr>
        <p:spPr>
          <a:xfrm rot="10800000">
            <a:off x="4539570" y="2875810"/>
            <a:ext cx="842113" cy="209515"/>
          </a:xfrm>
          <a:prstGeom prst="straightConnector1">
            <a:avLst/>
          </a:prstGeom>
          <a:noFill/>
          <a:ln cap="flat" cmpd="sng" w="28575">
            <a:solidFill>
              <a:srgbClr val="003A7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6" name="Google Shape;416;p23"/>
          <p:cNvSpPr txBox="1"/>
          <p:nvPr/>
        </p:nvSpPr>
        <p:spPr>
          <a:xfrm>
            <a:off x="4746108" y="3073298"/>
            <a:ext cx="27928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Median value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/>
          </a:p>
        </p:txBody>
      </p:sp>
      <p:sp>
        <p:nvSpPr>
          <p:cNvPr id="417" name="Google Shape;417;p23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418" name="Google Shape;418;p23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statistical plots that represent the distribution of a variable around its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median value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24"/>
          <p:cNvGrpSpPr/>
          <p:nvPr/>
        </p:nvGrpSpPr>
        <p:grpSpPr>
          <a:xfrm>
            <a:off x="2091331" y="1713079"/>
            <a:ext cx="4848177" cy="2379122"/>
            <a:chOff x="2147911" y="1899452"/>
            <a:chExt cx="4848177" cy="2379122"/>
          </a:xfrm>
        </p:grpSpPr>
        <p:pic>
          <p:nvPicPr>
            <p:cNvPr descr="Une image contenant texte, capture d’écran, diagramme, Police&#10;&#10;Description générée automatiquement" id="425" name="Google Shape;425;p24"/>
            <p:cNvPicPr preferRelativeResize="0"/>
            <p:nvPr/>
          </p:nvPicPr>
          <p:blipFill rotWithShape="1">
            <a:blip r:embed="rId3">
              <a:alphaModFix/>
            </a:blip>
            <a:srcRect b="14582" l="14619" r="13774" t="10118"/>
            <a:stretch/>
          </p:blipFill>
          <p:spPr>
            <a:xfrm>
              <a:off x="2147911" y="1899452"/>
              <a:ext cx="4848177" cy="23791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4"/>
            <p:cNvSpPr/>
            <p:nvPr/>
          </p:nvSpPr>
          <p:spPr>
            <a:xfrm>
              <a:off x="2251988" y="3084286"/>
              <a:ext cx="1304012" cy="486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527883" y="3115344"/>
              <a:ext cx="1304012" cy="4862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24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429" name="Google Shape;429;p24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statistical plots that represent the distribution of a variable around its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median value </a:t>
            </a:r>
            <a:endParaRPr/>
          </a:p>
        </p:txBody>
      </p:sp>
      <p:cxnSp>
        <p:nvCxnSpPr>
          <p:cNvPr id="430" name="Google Shape;430;p24"/>
          <p:cNvCxnSpPr/>
          <p:nvPr/>
        </p:nvCxnSpPr>
        <p:spPr>
          <a:xfrm flipH="1">
            <a:off x="5243138" y="3150270"/>
            <a:ext cx="1256372" cy="13835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p24"/>
          <p:cNvCxnSpPr/>
          <p:nvPr/>
        </p:nvCxnSpPr>
        <p:spPr>
          <a:xfrm>
            <a:off x="2281310" y="3066638"/>
            <a:ext cx="1356013" cy="20670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24"/>
          <p:cNvSpPr txBox="1"/>
          <p:nvPr/>
        </p:nvSpPr>
        <p:spPr>
          <a:xfrm>
            <a:off x="5979579" y="2953254"/>
            <a:ext cx="27928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Third quartile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(75% is above this value)</a:t>
            </a:r>
            <a:endParaRPr b="0" i="0" sz="11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361428" y="2897913"/>
            <a:ext cx="204440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First quartile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(25% is above this value)</a:t>
            </a:r>
            <a:endParaRPr b="0" i="0" sz="11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capture d’écran, diagramme, Police&#10;&#10;Description générée automatiquement" id="439" name="Google Shape;439;p25"/>
          <p:cNvPicPr preferRelativeResize="0"/>
          <p:nvPr/>
        </p:nvPicPr>
        <p:blipFill rotWithShape="1">
          <a:blip r:embed="rId3">
            <a:alphaModFix/>
          </a:blip>
          <a:srcRect b="14582" l="14619" r="13774" t="10118"/>
          <a:stretch/>
        </p:blipFill>
        <p:spPr>
          <a:xfrm>
            <a:off x="2091331" y="1713079"/>
            <a:ext cx="4848177" cy="23791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5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Distribution plots: </a:t>
            </a: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lang="en-US" sz="2000">
                <a:solidFill>
                  <a:srgbClr val="FF000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are statistical plots that represent the distribution of a variable around its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median value </a:t>
            </a:r>
            <a:endParaRPr/>
          </a:p>
        </p:txBody>
      </p:sp>
      <p:sp>
        <p:nvSpPr>
          <p:cNvPr id="442" name="Google Shape;442;p25"/>
          <p:cNvSpPr txBox="1"/>
          <p:nvPr/>
        </p:nvSpPr>
        <p:spPr>
          <a:xfrm>
            <a:off x="6560457" y="1829895"/>
            <a:ext cx="24465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min and max values determine which points are </a:t>
            </a:r>
            <a:r>
              <a:rPr b="1" i="0" lang="en-US" sz="12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outliers </a:t>
            </a:r>
            <a:endParaRPr/>
          </a:p>
        </p:txBody>
      </p:sp>
      <p:sp>
        <p:nvSpPr>
          <p:cNvPr id="443" name="Google Shape;443;p25"/>
          <p:cNvSpPr/>
          <p:nvPr/>
        </p:nvSpPr>
        <p:spPr>
          <a:xfrm>
            <a:off x="2204492" y="2882123"/>
            <a:ext cx="1333041" cy="52147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5423837" y="2882123"/>
            <a:ext cx="1333041" cy="52147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25"/>
          <p:cNvCxnSpPr/>
          <p:nvPr/>
        </p:nvCxnSpPr>
        <p:spPr>
          <a:xfrm flipH="1">
            <a:off x="6821714" y="2407048"/>
            <a:ext cx="523369" cy="46304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6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Boxplots </a:t>
            </a:r>
            <a:r>
              <a:rPr b="0" lang="en-US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with Pandas</a:t>
            </a:r>
            <a:endParaRPr/>
          </a:p>
        </p:txBody>
      </p:sp>
      <p:pic>
        <p:nvPicPr>
          <p:cNvPr descr="Une image contenant capture d’écran, Graphique, graphisme, Police&#10;&#10;Description générée automatiquement" id="452" name="Google Shape;4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388" y="1048826"/>
            <a:ext cx="2172510" cy="87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4902" y="2345580"/>
            <a:ext cx="3342278" cy="151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6"/>
          <p:cNvPicPr preferRelativeResize="0"/>
          <p:nvPr/>
        </p:nvPicPr>
        <p:blipFill rotWithShape="1">
          <a:blip r:embed="rId5">
            <a:alphaModFix/>
          </a:blip>
          <a:srcRect b="0" l="0" r="0" t="7579"/>
          <a:stretch/>
        </p:blipFill>
        <p:spPr>
          <a:xfrm>
            <a:off x="5317761" y="1400628"/>
            <a:ext cx="3512523" cy="219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600" y="1994859"/>
            <a:ext cx="4145041" cy="215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B050"/>
                </a:solidFill>
                <a:latin typeface="Nunito Black"/>
                <a:ea typeface="Nunito Black"/>
                <a:cs typeface="Nunito Black"/>
                <a:sym typeface="Nunito Black"/>
              </a:rPr>
              <a:t>Relationship plots: </a:t>
            </a:r>
            <a:r>
              <a:rPr lang="en-US" sz="200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Scatter plot</a:t>
            </a:r>
            <a:endParaRPr/>
          </a:p>
        </p:txBody>
      </p:sp>
      <p:sp>
        <p:nvSpPr>
          <p:cNvPr id="462" name="Google Shape;462;p27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Scatter plots</a:t>
            </a:r>
            <a:r>
              <a:rPr b="1" i="0" lang="en-US" sz="18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show the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relationship between two numerical variables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with dots (or any symbols) 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8"/>
          <p:cNvPicPr preferRelativeResize="0"/>
          <p:nvPr/>
        </p:nvPicPr>
        <p:blipFill rotWithShape="1">
          <a:blip r:embed="rId3">
            <a:alphaModFix/>
          </a:blip>
          <a:srcRect b="0" l="0" r="0" t="1522"/>
          <a:stretch/>
        </p:blipFill>
        <p:spPr>
          <a:xfrm>
            <a:off x="4063053" y="1327170"/>
            <a:ext cx="4675239" cy="32886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28"/>
          <p:cNvCxnSpPr/>
          <p:nvPr/>
        </p:nvCxnSpPr>
        <p:spPr>
          <a:xfrm rot="10800000">
            <a:off x="6775438" y="2616590"/>
            <a:ext cx="125362" cy="230833"/>
          </a:xfrm>
          <a:prstGeom prst="straightConnector1">
            <a:avLst/>
          </a:prstGeom>
          <a:noFill/>
          <a:ln cap="flat" cmpd="sng" w="9525">
            <a:solidFill>
              <a:srgbClr val="003A7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p28"/>
          <p:cNvSpPr txBox="1"/>
          <p:nvPr/>
        </p:nvSpPr>
        <p:spPr>
          <a:xfrm>
            <a:off x="6477704" y="2860028"/>
            <a:ext cx="27928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Happiness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60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Average income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62000 </a:t>
            </a:r>
            <a:endParaRPr/>
          </a:p>
        </p:txBody>
      </p:sp>
      <p:sp>
        <p:nvSpPr>
          <p:cNvPr id="471" name="Google Shape;471;p28"/>
          <p:cNvSpPr/>
          <p:nvPr/>
        </p:nvSpPr>
        <p:spPr>
          <a:xfrm>
            <a:off x="528392" y="2043549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 txBox="1"/>
          <p:nvPr/>
        </p:nvSpPr>
        <p:spPr>
          <a:xfrm>
            <a:off x="830236" y="2043549"/>
            <a:ext cx="3226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point represents a pair of values,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for each variable plotted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B050"/>
                </a:solidFill>
                <a:latin typeface="Nunito Black"/>
                <a:ea typeface="Nunito Black"/>
                <a:cs typeface="Nunito Black"/>
                <a:sym typeface="Nunito Black"/>
              </a:rPr>
              <a:t>Relationship plots: </a:t>
            </a:r>
            <a:r>
              <a:rPr lang="en-US" sz="200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Scatter plot</a:t>
            </a:r>
            <a:endParaRPr/>
          </a:p>
        </p:txBody>
      </p:sp>
      <p:sp>
        <p:nvSpPr>
          <p:cNvPr id="474" name="Google Shape;474;p28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Scatter plots</a:t>
            </a:r>
            <a:r>
              <a:rPr b="1" i="0" lang="en-US" sz="18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show the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relationship between two numerical variables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with dots (or any symbols)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/>
          <p:nvPr>
            <p:ph idx="1" type="body"/>
          </p:nvPr>
        </p:nvSpPr>
        <p:spPr>
          <a:xfrm>
            <a:off x="2977179" y="1002348"/>
            <a:ext cx="5834637" cy="345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0040" lvl="0" marL="52703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50"/>
              <a:buAutoNum type="romanUcPeriod"/>
            </a:pPr>
            <a:r>
              <a:rPr lang="en-US" sz="1400">
                <a:latin typeface="Nunito"/>
                <a:ea typeface="Nunito"/>
                <a:cs typeface="Nunito"/>
                <a:sym typeface="Nunito"/>
              </a:rPr>
              <a:t>What is Data Visualization ?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  <a:p>
            <a:pPr indent="-400040" lvl="0" marL="52703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50"/>
              <a:buAutoNum type="romanUcPeriod"/>
            </a:pPr>
            <a:r>
              <a:rPr lang="en-US" sz="1400">
                <a:latin typeface="Nunito"/>
                <a:ea typeface="Nunito"/>
                <a:cs typeface="Nunito"/>
                <a:sym typeface="Nunito"/>
              </a:rPr>
              <a:t>Main types of visualization plots</a:t>
            </a:r>
            <a:endParaRPr/>
          </a:p>
          <a:p>
            <a:pPr indent="-400040" lvl="0" marL="52703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50"/>
              <a:buAutoNum type="romanUcPeriod"/>
            </a:pPr>
            <a:r>
              <a:rPr lang="en-US" sz="1400">
                <a:latin typeface="Nunito"/>
                <a:ea typeface="Nunito"/>
                <a:cs typeface="Nunito"/>
                <a:sym typeface="Nunito"/>
              </a:rPr>
              <a:t>Exploratory Data Analysis (EDA) </a:t>
            </a:r>
            <a:endParaRPr/>
          </a:p>
        </p:txBody>
      </p:sp>
      <p:sp>
        <p:nvSpPr>
          <p:cNvPr id="199" name="Google Shape;199;p2"/>
          <p:cNvSpPr txBox="1"/>
          <p:nvPr>
            <p:ph type="title"/>
          </p:nvPr>
        </p:nvSpPr>
        <p:spPr>
          <a:xfrm>
            <a:off x="457200" y="111320"/>
            <a:ext cx="8229600" cy="64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</a:pPr>
            <a:r>
              <a:rPr b="1" lang="en-US" sz="2100">
                <a:latin typeface="Nunito"/>
                <a:ea typeface="Nunito"/>
                <a:cs typeface="Nunito"/>
                <a:sym typeface="Nunito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B050"/>
                </a:solidFill>
                <a:latin typeface="Nunito Black"/>
                <a:ea typeface="Nunito Black"/>
                <a:cs typeface="Nunito Black"/>
                <a:sym typeface="Nunito Black"/>
              </a:rPr>
              <a:t>Relationship plots: </a:t>
            </a:r>
            <a:r>
              <a:rPr lang="en-US" sz="200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Scatter plot</a:t>
            </a:r>
            <a:endParaRPr/>
          </a:p>
        </p:txBody>
      </p:sp>
      <p:sp>
        <p:nvSpPr>
          <p:cNvPr id="481" name="Google Shape;481;p29"/>
          <p:cNvSpPr txBox="1"/>
          <p:nvPr/>
        </p:nvSpPr>
        <p:spPr>
          <a:xfrm>
            <a:off x="405708" y="789696"/>
            <a:ext cx="82295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can help identify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patterns within the data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such as </a:t>
            </a:r>
            <a:r>
              <a:rPr b="0" i="0" lang="en-US" sz="1800" u="sng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b="0" i="0" lang="en-US" sz="1800" u="sng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non-linear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relationships (or correlation).   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2" name="Google Shape;482;p29"/>
          <p:cNvPicPr preferRelativeResize="0"/>
          <p:nvPr/>
        </p:nvPicPr>
        <p:blipFill rotWithShape="1">
          <a:blip r:embed="rId3">
            <a:alphaModFix/>
          </a:blip>
          <a:srcRect b="11521" l="7197" r="7683" t="14430"/>
          <a:stretch/>
        </p:blipFill>
        <p:spPr>
          <a:xfrm>
            <a:off x="2054925" y="1564872"/>
            <a:ext cx="5202218" cy="29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000" y="1168037"/>
            <a:ext cx="3951288" cy="304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256" y="1801637"/>
            <a:ext cx="3741744" cy="33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818" y="947247"/>
            <a:ext cx="2565091" cy="7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273" y="2255687"/>
            <a:ext cx="3342278" cy="1514757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0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Scatter plots</a:t>
            </a:r>
            <a:r>
              <a:rPr b="0" lang="en-US" sz="200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 with Seaborn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1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plots: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Line plot</a:t>
            </a:r>
            <a:endParaRPr/>
          </a:p>
        </p:txBody>
      </p:sp>
      <p:sp>
        <p:nvSpPr>
          <p:cNvPr id="499" name="Google Shape;499;p31"/>
          <p:cNvSpPr txBox="1"/>
          <p:nvPr/>
        </p:nvSpPr>
        <p:spPr>
          <a:xfrm>
            <a:off x="457200" y="789696"/>
            <a:ext cx="8229599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Line plots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show the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evolution of numerical data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by building line segments between points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Une image contenant ligne, diagramme, Tracé, texte&#10;&#10;Description générée automatiquement" id="500" name="Google Shape;500;p31"/>
          <p:cNvPicPr preferRelativeResize="0"/>
          <p:nvPr/>
        </p:nvPicPr>
        <p:blipFill rotWithShape="1">
          <a:blip r:embed="rId3">
            <a:alphaModFix/>
          </a:blip>
          <a:srcRect b="0" l="0" r="0" t="5521"/>
          <a:stretch/>
        </p:blipFill>
        <p:spPr>
          <a:xfrm>
            <a:off x="4201886" y="1370587"/>
            <a:ext cx="4187600" cy="298321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1"/>
          <p:cNvSpPr/>
          <p:nvPr/>
        </p:nvSpPr>
        <p:spPr>
          <a:xfrm>
            <a:off x="674155" y="1864850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1"/>
          <p:cNvSpPr txBox="1"/>
          <p:nvPr/>
        </p:nvSpPr>
        <p:spPr>
          <a:xfrm>
            <a:off x="1028115" y="1854075"/>
            <a:ext cx="26439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add multiple variables to a line plot using color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plots: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Line plot</a:t>
            </a:r>
            <a:endParaRPr/>
          </a:p>
        </p:txBody>
      </p:sp>
      <p:sp>
        <p:nvSpPr>
          <p:cNvPr id="509" name="Google Shape;509;p32"/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 plots are used to identify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trends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seasonal patterns</a:t>
            </a:r>
            <a:r>
              <a:rPr b="0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time series data (indexed by time) 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Une image contenant texte, Police, diagramme, Tracé&#10;&#10;Description générée automatiquement" id="510" name="Google Shape;510;p32"/>
          <p:cNvPicPr preferRelativeResize="0"/>
          <p:nvPr/>
        </p:nvPicPr>
        <p:blipFill rotWithShape="1">
          <a:blip r:embed="rId3">
            <a:alphaModFix/>
          </a:blip>
          <a:srcRect b="50560" l="0" r="0" t="0"/>
          <a:stretch/>
        </p:blipFill>
        <p:spPr>
          <a:xfrm>
            <a:off x="1044337" y="1794964"/>
            <a:ext cx="6437777" cy="196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2"/>
          <p:cNvSpPr txBox="1"/>
          <p:nvPr/>
        </p:nvSpPr>
        <p:spPr>
          <a:xfrm>
            <a:off x="2090942" y="3760517"/>
            <a:ext cx="21722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Seasonal pattern</a:t>
            </a:r>
            <a:endParaRPr/>
          </a:p>
        </p:txBody>
      </p:sp>
      <p:sp>
        <p:nvSpPr>
          <p:cNvPr id="512" name="Google Shape;512;p32"/>
          <p:cNvSpPr txBox="1"/>
          <p:nvPr/>
        </p:nvSpPr>
        <p:spPr>
          <a:xfrm>
            <a:off x="5687203" y="3760517"/>
            <a:ext cx="21722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Line plot </a:t>
            </a:r>
            <a:r>
              <a:rPr b="0"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with Seaborn</a:t>
            </a:r>
            <a:endParaRPr sz="200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Une image contenant capture d’écran, texte, diagramme, Tracé&#10;&#10;Description générée automatiquement" id="519" name="Google Shape;5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863" y="1531419"/>
            <a:ext cx="3555384" cy="266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472" y="1091762"/>
            <a:ext cx="1811982" cy="51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Police, nombre&#10;&#10;Description générée automatiquement" id="521" name="Google Shape;52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2561" y="2137784"/>
            <a:ext cx="1664588" cy="145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3"/>
          <p:cNvPicPr preferRelativeResize="0"/>
          <p:nvPr/>
        </p:nvPicPr>
        <p:blipFill rotWithShape="1">
          <a:blip r:embed="rId6">
            <a:alphaModFix/>
          </a:blip>
          <a:srcRect b="29863" l="2828" r="31557" t="25465"/>
          <a:stretch/>
        </p:blipFill>
        <p:spPr>
          <a:xfrm>
            <a:off x="661192" y="1713447"/>
            <a:ext cx="3555384" cy="22884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3"/>
          <p:cNvSpPr/>
          <p:nvPr/>
        </p:nvSpPr>
        <p:spPr>
          <a:xfrm>
            <a:off x="3799423" y="2763261"/>
            <a:ext cx="263472" cy="2014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plots: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</a:t>
            </a:r>
            <a:endParaRPr/>
          </a:p>
        </p:txBody>
      </p:sp>
      <p:sp>
        <p:nvSpPr>
          <p:cNvPr id="530" name="Google Shape;530;p34"/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plots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represents categorical data with rectangular bars. Each bar usually represents a potential value of the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plots: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</a:t>
            </a:r>
            <a:endParaRPr/>
          </a:p>
        </p:txBody>
      </p:sp>
      <p:pic>
        <p:nvPicPr>
          <p:cNvPr descr="Une image contenant texte, capture d’écran, diagramme, Parallèle&#10;&#10;Description générée automatiquement" id="537" name="Google Shape;537;p35"/>
          <p:cNvPicPr preferRelativeResize="0"/>
          <p:nvPr/>
        </p:nvPicPr>
        <p:blipFill rotWithShape="1">
          <a:blip r:embed="rId3">
            <a:alphaModFix/>
          </a:blip>
          <a:srcRect b="10549" l="2786" r="2131" t="8904"/>
          <a:stretch/>
        </p:blipFill>
        <p:spPr>
          <a:xfrm>
            <a:off x="3611500" y="1785533"/>
            <a:ext cx="4720459" cy="251193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plots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represents categorical data with rectangular bars. Each bar usually represents a potential value of the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674155" y="1785533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1006373" y="1766648"/>
            <a:ext cx="23586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</a:t>
            </a:r>
            <a:r>
              <a:rPr b="1" i="0" lang="en-US" sz="1400" u="none" cap="none" strike="noStrike">
                <a:solidFill>
                  <a:srgbClr val="E618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comparisons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different categories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plots: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</a:t>
            </a:r>
            <a:endParaRPr/>
          </a:p>
        </p:txBody>
      </p:sp>
      <p:sp>
        <p:nvSpPr>
          <p:cNvPr id="547" name="Google Shape;547;p36"/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plots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represents categorical data with rectangular bars. Each bar usually represents a potential value of the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36"/>
          <p:cNvSpPr/>
          <p:nvPr/>
        </p:nvSpPr>
        <p:spPr>
          <a:xfrm>
            <a:off x="674155" y="1785533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1006373" y="1766648"/>
            <a:ext cx="23586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</a:t>
            </a:r>
            <a:r>
              <a:rPr b="1" i="0" lang="en-US" sz="1400" u="none" cap="none" strike="noStrike">
                <a:solidFill>
                  <a:srgbClr val="E618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comparisons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different categories</a:t>
            </a:r>
            <a:endParaRPr/>
          </a:p>
        </p:txBody>
      </p:sp>
      <p:pic>
        <p:nvPicPr>
          <p:cNvPr descr="Une image contenant texte, capture d’écran, diagramme, ligne&#10;&#10;Description générée automatiquement" id="550" name="Google Shape;55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457" y="1502376"/>
            <a:ext cx="3768269" cy="2947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6"/>
          <p:cNvSpPr/>
          <p:nvPr/>
        </p:nvSpPr>
        <p:spPr>
          <a:xfrm>
            <a:off x="643781" y="2749574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975999" y="2730689"/>
            <a:ext cx="23586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Bars can be represented </a:t>
            </a: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horizontally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vertically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plots: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Stacked</a:t>
            </a:r>
            <a:r>
              <a:rPr lang="en-US" sz="2000">
                <a:solidFill>
                  <a:srgbClr val="0070C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lang="en-US" sz="200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bar plot</a:t>
            </a:r>
            <a:endParaRPr/>
          </a:p>
        </p:txBody>
      </p:sp>
      <p:sp>
        <p:nvSpPr>
          <p:cNvPr id="559" name="Google Shape;559;p37"/>
          <p:cNvSpPr txBox="1"/>
          <p:nvPr/>
        </p:nvSpPr>
        <p:spPr>
          <a:xfrm>
            <a:off x="457200" y="789696"/>
            <a:ext cx="82295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Stacked bar plots</a:t>
            </a:r>
            <a:r>
              <a:rPr b="1" i="0" lang="en-US" sz="1800" u="none" cap="none" strike="noStrike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extend standard bar plot by looking at numerical values across two categorical variables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orizontal stacked bar chart of revenue by store and department" id="560" name="Google Shape;56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961" y="1235962"/>
            <a:ext cx="4106596" cy="29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7"/>
          <p:cNvSpPr txBox="1"/>
          <p:nvPr/>
        </p:nvSpPr>
        <p:spPr>
          <a:xfrm>
            <a:off x="1011835" y="1888929"/>
            <a:ext cx="26530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Sub-bars (colors) represent the categories of the second variable </a:t>
            </a:r>
            <a:endParaRPr b="1" i="0" sz="1400" u="none" cap="none" strike="noStrike">
              <a:solidFill>
                <a:srgbClr val="003A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709991" y="1888929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7"/>
          <p:cNvSpPr txBox="1"/>
          <p:nvPr/>
        </p:nvSpPr>
        <p:spPr>
          <a:xfrm>
            <a:off x="4894237" y="4206215"/>
            <a:ext cx="32265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per store and product type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/>
          <p:nvPr>
            <p:ph type="title"/>
          </p:nvPr>
        </p:nvSpPr>
        <p:spPr>
          <a:xfrm>
            <a:off x="267826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More plots: 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Python graph gallery</a:t>
            </a:r>
            <a:endParaRPr/>
          </a:p>
        </p:txBody>
      </p:sp>
      <p:pic>
        <p:nvPicPr>
          <p:cNvPr descr="Une image contenant texte, capture d’écran, Police, conception&#10;&#10;Description générée automatiquement" id="569" name="Google Shape;5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292" y="848851"/>
            <a:ext cx="3398334" cy="3566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rose, Police&#10;&#10;Description générée automatiquement" id="570" name="Google Shape;570;p38"/>
          <p:cNvPicPr preferRelativeResize="0"/>
          <p:nvPr/>
        </p:nvPicPr>
        <p:blipFill rotWithShape="1">
          <a:blip r:embed="rId4">
            <a:alphaModFix/>
          </a:blip>
          <a:srcRect b="0" l="0" r="0" t="25058"/>
          <a:stretch/>
        </p:blipFill>
        <p:spPr>
          <a:xfrm>
            <a:off x="4661072" y="1235308"/>
            <a:ext cx="3389199" cy="267288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8"/>
          <p:cNvSpPr txBox="1"/>
          <p:nvPr/>
        </p:nvSpPr>
        <p:spPr>
          <a:xfrm>
            <a:off x="6211426" y="91129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https://python-graph-gallery.com/</a:t>
            </a:r>
            <a:endParaRPr b="0" i="0" sz="1400" u="none" cap="none" strike="noStrike">
              <a:solidFill>
                <a:srgbClr val="003A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3000088" y="1154"/>
            <a:ext cx="3148166" cy="51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-1" y="0"/>
            <a:ext cx="2995749" cy="51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6148254" y="5516"/>
            <a:ext cx="2995749" cy="513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/>
          <p:nvPr/>
        </p:nvSpPr>
        <p:spPr>
          <a:xfrm>
            <a:off x="975360" y="189333"/>
            <a:ext cx="7175863" cy="4772297"/>
          </a:xfrm>
          <a:prstGeom prst="rect">
            <a:avLst/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027429" y="2134046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What is Data visualization ?</a:t>
            </a:r>
            <a:endParaRPr b="0" i="0" sz="1400" u="none" cap="none" strike="noStrik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09" name="Google Shape;2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424" y="1705429"/>
            <a:ext cx="679616" cy="67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39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3000088" y="1154"/>
            <a:ext cx="3148166" cy="51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9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-1" y="0"/>
            <a:ext cx="2995749" cy="51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9"/>
          <p:cNvPicPr preferRelativeResize="0"/>
          <p:nvPr/>
        </p:nvPicPr>
        <p:blipFill rotWithShape="1">
          <a:blip r:embed="rId3">
            <a:alphaModFix/>
          </a:blip>
          <a:srcRect b="23683" l="31128" r="50213" t="19428"/>
          <a:stretch/>
        </p:blipFill>
        <p:spPr>
          <a:xfrm>
            <a:off x="6148254" y="5516"/>
            <a:ext cx="2995749" cy="513798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9"/>
          <p:cNvSpPr/>
          <p:nvPr/>
        </p:nvSpPr>
        <p:spPr>
          <a:xfrm>
            <a:off x="975360" y="189333"/>
            <a:ext cx="7175863" cy="4772297"/>
          </a:xfrm>
          <a:prstGeom prst="rect">
            <a:avLst/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1027429" y="2134046"/>
            <a:ext cx="7141211" cy="10131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Exploratory Data Analysis (EDA) </a:t>
            </a:r>
            <a:endParaRPr b="0" i="0" sz="1400" u="none" cap="none" strike="noStrik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descr="Une image contenant capture d’écran, Graphique, conception, graphisme&#10;&#10;Description générée automatiquement" id="581" name="Google Shape;58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165" y="1849940"/>
            <a:ext cx="530459" cy="53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0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Exploratory Data Analysis (EDA) ?</a:t>
            </a:r>
            <a:endParaRPr/>
          </a:p>
        </p:txBody>
      </p:sp>
      <p:sp>
        <p:nvSpPr>
          <p:cNvPr id="588" name="Google Shape;588;p40"/>
          <p:cNvSpPr txBox="1"/>
          <p:nvPr/>
        </p:nvSpPr>
        <p:spPr>
          <a:xfrm>
            <a:off x="388555" y="846276"/>
            <a:ext cx="8366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Exploratory Data Analysis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 the process of performing initial investigations on data with the help of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 statistics</a:t>
            </a: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graphical representations</a:t>
            </a:r>
            <a:endParaRPr/>
          </a:p>
        </p:txBody>
      </p:sp>
      <p:grpSp>
        <p:nvGrpSpPr>
          <p:cNvPr id="589" name="Google Shape;589;p40"/>
          <p:cNvGrpSpPr/>
          <p:nvPr/>
        </p:nvGrpSpPr>
        <p:grpSpPr>
          <a:xfrm>
            <a:off x="1059543" y="1658982"/>
            <a:ext cx="6744801" cy="2750586"/>
            <a:chOff x="721418" y="1492607"/>
            <a:chExt cx="7496583" cy="3152093"/>
          </a:xfrm>
        </p:grpSpPr>
        <p:grpSp>
          <p:nvGrpSpPr>
            <p:cNvPr id="590" name="Google Shape;590;p40"/>
            <p:cNvGrpSpPr/>
            <p:nvPr/>
          </p:nvGrpSpPr>
          <p:grpSpPr>
            <a:xfrm>
              <a:off x="721418" y="1492607"/>
              <a:ext cx="7496583" cy="3152093"/>
              <a:chOff x="856389" y="890135"/>
              <a:chExt cx="7038940" cy="2685728"/>
            </a:xfrm>
          </p:grpSpPr>
          <p:pic>
            <p:nvPicPr>
              <p:cNvPr descr="Data Science Process: A Beginner's Guide in Plain English" id="591" name="Google Shape;591;p40"/>
              <p:cNvPicPr preferRelativeResize="0"/>
              <p:nvPr/>
            </p:nvPicPr>
            <p:blipFill rotWithShape="1">
              <a:blip r:embed="rId3">
                <a:alphaModFix/>
              </a:blip>
              <a:srcRect b="36935" l="0" r="0" t="49560"/>
              <a:stretch/>
            </p:blipFill>
            <p:spPr>
              <a:xfrm>
                <a:off x="1016047" y="2135080"/>
                <a:ext cx="6879282" cy="485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ata Science Process: A Beginner's Guide in Plain English" id="592" name="Google Shape;592;p40"/>
              <p:cNvPicPr preferRelativeResize="0"/>
              <p:nvPr/>
            </p:nvPicPr>
            <p:blipFill rotWithShape="1">
              <a:blip r:embed="rId3">
                <a:alphaModFix/>
              </a:blip>
              <a:srcRect b="69024" l="0" r="0" t="0"/>
              <a:stretch/>
            </p:blipFill>
            <p:spPr>
              <a:xfrm>
                <a:off x="942985" y="890135"/>
                <a:ext cx="6879282" cy="1112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ata Science Process: A Beginner's Guide in Plain English" id="593" name="Google Shape;593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7565"/>
              <a:stretch/>
            </p:blipFill>
            <p:spPr>
              <a:xfrm>
                <a:off x="856389" y="2769865"/>
                <a:ext cx="6879282" cy="8059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4" name="Google Shape;594;p40"/>
            <p:cNvSpPr/>
            <p:nvPr/>
          </p:nvSpPr>
          <p:spPr>
            <a:xfrm>
              <a:off x="5754914" y="3238400"/>
              <a:ext cx="2068286" cy="3756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" name="Google Shape;595;p40"/>
          <p:cNvSpPr/>
          <p:nvPr/>
        </p:nvSpPr>
        <p:spPr>
          <a:xfrm>
            <a:off x="3439885" y="1865085"/>
            <a:ext cx="1690914" cy="943429"/>
          </a:xfrm>
          <a:prstGeom prst="rect">
            <a:avLst/>
          </a:prstGeom>
          <a:noFill/>
          <a:ln cap="flat" cmpd="sng" w="38100">
            <a:solidFill>
              <a:srgbClr val="003A7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Exploratory Data Analysis (EDA) ?</a:t>
            </a:r>
            <a:endParaRPr/>
          </a:p>
        </p:txBody>
      </p:sp>
      <p:sp>
        <p:nvSpPr>
          <p:cNvPr id="602" name="Google Shape;602;p41"/>
          <p:cNvSpPr txBox="1"/>
          <p:nvPr/>
        </p:nvSpPr>
        <p:spPr>
          <a:xfrm>
            <a:off x="388555" y="846276"/>
            <a:ext cx="8366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Exploratory Data Analysis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 the process of performing initial investigations on data with the help of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 statistics</a:t>
            </a: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graphical representations</a:t>
            </a:r>
            <a:endParaRPr/>
          </a:p>
        </p:txBody>
      </p:sp>
      <p:sp>
        <p:nvSpPr>
          <p:cNvPr id="603" name="Google Shape;603;p41"/>
          <p:cNvSpPr txBox="1"/>
          <p:nvPr/>
        </p:nvSpPr>
        <p:spPr>
          <a:xfrm>
            <a:off x="388555" y="1709277"/>
            <a:ext cx="745988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Why is it useful 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data better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Uncover </a:t>
            </a:r>
            <a:r>
              <a:rPr b="1" i="0" lang="en-US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underlying patterns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US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biases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</a:t>
            </a:r>
            <a:r>
              <a:rPr b="1" i="0" lang="en-US" sz="1600" u="none" cap="none" strike="noStrik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rPr>
              <a:t>anomalies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extreme values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assumptions before building a predictive model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"/>
          <p:cNvSpPr txBox="1"/>
          <p:nvPr/>
        </p:nvSpPr>
        <p:spPr>
          <a:xfrm>
            <a:off x="434739" y="788219"/>
            <a:ext cx="77005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 will use the </a:t>
            </a:r>
            <a:r>
              <a:rPr b="1" i="0" lang="en-US" sz="18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titanic prediction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dataset as an example for Exploratory Data Analysis (EDA).</a:t>
            </a:r>
            <a:endParaRPr/>
          </a:p>
        </p:txBody>
      </p:sp>
      <p:pic>
        <p:nvPicPr>
          <p:cNvPr descr="Une image contenant texte, nombre, Police, ligne&#10;&#10;Description générée automatiquement" id="610" name="Google Shape;610;p42"/>
          <p:cNvPicPr preferRelativeResize="0"/>
          <p:nvPr/>
        </p:nvPicPr>
        <p:blipFill rotWithShape="1">
          <a:blip r:embed="rId3">
            <a:alphaModFix/>
          </a:blip>
          <a:srcRect b="15659" l="11561" r="15846" t="0"/>
          <a:stretch/>
        </p:blipFill>
        <p:spPr>
          <a:xfrm>
            <a:off x="2996541" y="1608894"/>
            <a:ext cx="5410842" cy="2463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2"/>
          <p:cNvSpPr txBox="1"/>
          <p:nvPr/>
        </p:nvSpPr>
        <p:spPr>
          <a:xfrm>
            <a:off x="881207" y="1903443"/>
            <a:ext cx="19273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is to predict whether a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passenger survived the titanic</a:t>
            </a:r>
            <a:endParaRPr b="1" i="0" sz="1400" u="none" cap="none" strike="noStrike">
              <a:solidFill>
                <a:srgbClr val="003A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585695" y="1920185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3A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2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Exploratory Data Analysis (EDA) 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20" name="Google Shape;620;p43"/>
          <p:cNvSpPr txBox="1"/>
          <p:nvPr/>
        </p:nvSpPr>
        <p:spPr>
          <a:xfrm>
            <a:off x="354910" y="824505"/>
            <a:ext cx="7844374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Univariate Analysis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Study the characteristics of the dataset’s variables individually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Examples: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missing values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types (int/float, object, …)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of possible values (categorical data)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statistics (continuous data)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4"/>
          <p:cNvGrpSpPr/>
          <p:nvPr/>
        </p:nvGrpSpPr>
        <p:grpSpPr>
          <a:xfrm>
            <a:off x="4936250" y="875744"/>
            <a:ext cx="2801386" cy="3090934"/>
            <a:chOff x="1570374" y="1358568"/>
            <a:chExt cx="2736637" cy="2960427"/>
          </a:xfrm>
        </p:grpSpPr>
        <p:pic>
          <p:nvPicPr>
            <p:cNvPr id="627" name="Google Shape;62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70374" y="1358568"/>
              <a:ext cx="2736637" cy="2960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44"/>
            <p:cNvSpPr/>
            <p:nvPr/>
          </p:nvSpPr>
          <p:spPr>
            <a:xfrm flipH="1" rot="10800000">
              <a:off x="2647457" y="1828127"/>
              <a:ext cx="1002252" cy="2126342"/>
            </a:xfrm>
            <a:prstGeom prst="rect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4"/>
            <p:cNvSpPr/>
            <p:nvPr/>
          </p:nvSpPr>
          <p:spPr>
            <a:xfrm flipH="1" rot="10800000">
              <a:off x="3695791" y="1828125"/>
              <a:ext cx="537879" cy="2126341"/>
            </a:xfrm>
            <a:prstGeom prst="rect">
              <a:avLst/>
            </a:prstGeom>
            <a:noFill/>
            <a:ln cap="flat" cmpd="sng" w="25400">
              <a:solidFill>
                <a:srgbClr val="E61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44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31" name="Google Shape;631;p44"/>
          <p:cNvSpPr txBox="1"/>
          <p:nvPr/>
        </p:nvSpPr>
        <p:spPr>
          <a:xfrm>
            <a:off x="354910" y="824505"/>
            <a:ext cx="78443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Univariate Analysis </a:t>
            </a:r>
            <a:endParaRPr/>
          </a:p>
        </p:txBody>
      </p:sp>
      <p:sp>
        <p:nvSpPr>
          <p:cNvPr id="632" name="Google Shape;632;p44"/>
          <p:cNvSpPr txBox="1"/>
          <p:nvPr/>
        </p:nvSpPr>
        <p:spPr>
          <a:xfrm>
            <a:off x="7927231" y="1473088"/>
            <a:ext cx="120531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61853"/>
                </a:solidFill>
                <a:latin typeface="Arial"/>
                <a:ea typeface="Arial"/>
                <a:cs typeface="Arial"/>
                <a:sym typeface="Arial"/>
              </a:rPr>
              <a:t>Pandas dtypes</a:t>
            </a:r>
            <a:endParaRPr b="1" i="0" sz="1100" u="none" cap="none" strike="noStrike">
              <a:solidFill>
                <a:srgbClr val="E618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4"/>
          <p:cNvSpPr txBox="1"/>
          <p:nvPr/>
        </p:nvSpPr>
        <p:spPr>
          <a:xfrm>
            <a:off x="7003879" y="330740"/>
            <a:ext cx="106156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Number of non-missing values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44"/>
          <p:cNvCxnSpPr/>
          <p:nvPr/>
        </p:nvCxnSpPr>
        <p:spPr>
          <a:xfrm flipH="1">
            <a:off x="7572743" y="1710778"/>
            <a:ext cx="492697" cy="484357"/>
          </a:xfrm>
          <a:prstGeom prst="straightConnector1">
            <a:avLst/>
          </a:prstGeom>
          <a:noFill/>
          <a:ln cap="flat" cmpd="sng" w="28575">
            <a:solidFill>
              <a:srgbClr val="E6185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5" name="Google Shape;635;p44"/>
          <p:cNvCxnSpPr/>
          <p:nvPr/>
        </p:nvCxnSpPr>
        <p:spPr>
          <a:xfrm flipH="1">
            <a:off x="6487884" y="672860"/>
            <a:ext cx="433939" cy="613004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Une image contenant texte, capture d’écran, Rectangle, diagramme&#10;&#10;Description générée automatiquement" id="636" name="Google Shape;6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413" y="1448171"/>
            <a:ext cx="3360492" cy="26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4"/>
          <p:cNvSpPr txBox="1"/>
          <p:nvPr/>
        </p:nvSpPr>
        <p:spPr>
          <a:xfrm>
            <a:off x="5000999" y="4066107"/>
            <a:ext cx="273663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Missing values &amp; data types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general information on the data</a:t>
            </a:r>
            <a:endParaRPr/>
          </a:p>
        </p:txBody>
      </p:sp>
      <p:sp>
        <p:nvSpPr>
          <p:cNvPr id="638" name="Google Shape;638;p44"/>
          <p:cNvSpPr txBox="1"/>
          <p:nvPr/>
        </p:nvSpPr>
        <p:spPr>
          <a:xfrm>
            <a:off x="1018897" y="4103551"/>
            <a:ext cx="2736637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Frequency of each category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the number of passenger that died and survived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5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45" name="Google Shape;645;p45"/>
          <p:cNvSpPr txBox="1"/>
          <p:nvPr/>
        </p:nvSpPr>
        <p:spPr>
          <a:xfrm>
            <a:off x="354910" y="824505"/>
            <a:ext cx="78443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Univariate Analysis </a:t>
            </a:r>
            <a:endParaRPr/>
          </a:p>
        </p:txBody>
      </p:sp>
      <p:pic>
        <p:nvPicPr>
          <p:cNvPr id="646" name="Google Shape;6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886" y="1460238"/>
            <a:ext cx="2333625" cy="2443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diagramme, Tracé&#10;&#10;Description générée automatiquement" id="647" name="Google Shape;6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654" y="768836"/>
            <a:ext cx="4023388" cy="313466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5"/>
          <p:cNvSpPr txBox="1"/>
          <p:nvPr/>
        </p:nvSpPr>
        <p:spPr>
          <a:xfrm>
            <a:off x="1082083" y="3995828"/>
            <a:ext cx="24772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Statistical 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summary statistics for Age and Fare</a:t>
            </a:r>
            <a:endParaRPr/>
          </a:p>
        </p:txBody>
      </p:sp>
      <p:sp>
        <p:nvSpPr>
          <p:cNvPr id="649" name="Google Shape;649;p45"/>
          <p:cNvSpPr txBox="1"/>
          <p:nvPr/>
        </p:nvSpPr>
        <p:spPr>
          <a:xfrm>
            <a:off x="5479143" y="3903496"/>
            <a:ext cx="24772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Individual distribution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the range skewness of ages in the data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56" name="Google Shape;656;p46"/>
          <p:cNvSpPr txBox="1"/>
          <p:nvPr/>
        </p:nvSpPr>
        <p:spPr>
          <a:xfrm>
            <a:off x="354910" y="824505"/>
            <a:ext cx="7844374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7030A0"/>
                </a:solidFill>
                <a:latin typeface="Nunito"/>
                <a:ea typeface="Nunito"/>
                <a:cs typeface="Nunito"/>
                <a:sym typeface="Nunito"/>
              </a:rPr>
              <a:t>Bivariate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Analyze the relationship between two variables in the dataset</a:t>
            </a:r>
            <a:endParaRPr/>
          </a:p>
        </p:txBody>
      </p:sp>
      <p:sp>
        <p:nvSpPr>
          <p:cNvPr id="657" name="Google Shape;657;p46"/>
          <p:cNvSpPr/>
          <p:nvPr/>
        </p:nvSpPr>
        <p:spPr>
          <a:xfrm>
            <a:off x="494744" y="2289473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808634" y="2283903"/>
            <a:ext cx="63686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how a </a:t>
            </a:r>
            <a:r>
              <a:rPr b="1" i="0" lang="en-US" sz="16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variable could explain the variable you are trying to predict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(for a predictive analysis)</a:t>
            </a:r>
            <a:endParaRPr/>
          </a:p>
        </p:txBody>
      </p:sp>
      <p:sp>
        <p:nvSpPr>
          <p:cNvPr id="659" name="Google Shape;659;p46"/>
          <p:cNvSpPr/>
          <p:nvPr/>
        </p:nvSpPr>
        <p:spPr>
          <a:xfrm>
            <a:off x="494744" y="1822217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6"/>
          <p:cNvSpPr txBox="1"/>
          <p:nvPr/>
        </p:nvSpPr>
        <p:spPr>
          <a:xfrm>
            <a:off x="808634" y="1816647"/>
            <a:ext cx="6368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</a:t>
            </a:r>
            <a:r>
              <a:rPr b="1" i="0" lang="en-US" sz="16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unknown patterns/trends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two variables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7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67" name="Google Shape;667;p47"/>
          <p:cNvSpPr txBox="1"/>
          <p:nvPr/>
        </p:nvSpPr>
        <p:spPr>
          <a:xfrm>
            <a:off x="354910" y="824505"/>
            <a:ext cx="784437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7030A0"/>
                </a:solidFill>
                <a:latin typeface="Nunito"/>
                <a:ea typeface="Nunito"/>
                <a:cs typeface="Nunito"/>
                <a:sym typeface="Nunito"/>
              </a:rPr>
              <a:t>Bivariate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2000" u="sng" cap="none" strike="noStrike">
              <a:solidFill>
                <a:srgbClr val="7030A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Une image contenant texte, capture d’écran, diagramme, Rectangle&#10;&#10;Description générée automatiquement" id="668" name="Google Shape;6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284" y="746306"/>
            <a:ext cx="3645533" cy="2951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diagramme, Tracé&#10;&#10;Description générée automatiquement" id="669" name="Google Shape;6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83" y="1250398"/>
            <a:ext cx="3946568" cy="298287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7"/>
          <p:cNvSpPr txBox="1"/>
          <p:nvPr/>
        </p:nvSpPr>
        <p:spPr>
          <a:xfrm>
            <a:off x="1466712" y="4233269"/>
            <a:ext cx="2477229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Nunito"/>
                <a:ea typeface="Nunito"/>
                <a:cs typeface="Nunito"/>
                <a:sym typeface="Nunito"/>
              </a:rPr>
              <a:t>1 continuous and 1 categorical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the Fare distribution based on the “Survived” values </a:t>
            </a:r>
            <a:endParaRPr/>
          </a:p>
        </p:txBody>
      </p:sp>
      <p:sp>
        <p:nvSpPr>
          <p:cNvPr id="671" name="Google Shape;671;p47"/>
          <p:cNvSpPr txBox="1"/>
          <p:nvPr/>
        </p:nvSpPr>
        <p:spPr>
          <a:xfrm>
            <a:off x="5468055" y="3775959"/>
            <a:ext cx="286245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Nunito"/>
                <a:ea typeface="Nunito"/>
                <a:cs typeface="Nunito"/>
                <a:sym typeface="Nunito"/>
              </a:rPr>
              <a:t>2 categorical variables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the number of passengers that “Survived” based on the passenger’s class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78" name="Google Shape;678;p48"/>
          <p:cNvSpPr txBox="1"/>
          <p:nvPr/>
        </p:nvSpPr>
        <p:spPr>
          <a:xfrm>
            <a:off x="354910" y="824505"/>
            <a:ext cx="7844374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E61853"/>
                </a:solidFill>
                <a:latin typeface="Nunito"/>
                <a:ea typeface="Nunito"/>
                <a:cs typeface="Nunito"/>
                <a:sym typeface="Nunito"/>
              </a:rPr>
              <a:t>Multivariate Data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Study the relationship between </a:t>
            </a:r>
            <a:r>
              <a:rPr b="1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multiple variables </a:t>
            </a:r>
            <a:r>
              <a:rPr b="0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in the dataset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Data visualization ?</a:t>
            </a:r>
            <a:endParaRPr/>
          </a:p>
        </p:txBody>
      </p:sp>
      <p:sp>
        <p:nvSpPr>
          <p:cNvPr id="215" name="Google Shape;215;p4"/>
          <p:cNvSpPr txBox="1"/>
          <p:nvPr/>
        </p:nvSpPr>
        <p:spPr>
          <a:xfrm>
            <a:off x="449943" y="848454"/>
            <a:ext cx="7091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visualization</a:t>
            </a: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 the representation of data through the use of graphics, such as</a:t>
            </a:r>
            <a:r>
              <a:rPr b="0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charts/plots, maps,</a:t>
            </a:r>
            <a:r>
              <a:rPr b="0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interactive dashboards</a:t>
            </a:r>
            <a:endParaRPr/>
          </a:p>
        </p:txBody>
      </p:sp>
      <p:pic>
        <p:nvPicPr>
          <p:cNvPr descr="Une image contenant capture d’écran, Graphique, graphisme, Caractère coloré&#10;&#10;Description générée automatiquement" id="216" name="Google Shape;2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1662" y="826199"/>
            <a:ext cx="679949" cy="67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 txBox="1"/>
          <p:nvPr>
            <p:ph type="title"/>
          </p:nvPr>
        </p:nvSpPr>
        <p:spPr>
          <a:xfrm>
            <a:off x="354910" y="98386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Types of Exploratory Data Analysis</a:t>
            </a:r>
            <a:endParaRPr/>
          </a:p>
        </p:txBody>
      </p:sp>
      <p:sp>
        <p:nvSpPr>
          <p:cNvPr id="685" name="Google Shape;685;p49"/>
          <p:cNvSpPr txBox="1"/>
          <p:nvPr/>
        </p:nvSpPr>
        <p:spPr>
          <a:xfrm>
            <a:off x="354910" y="824505"/>
            <a:ext cx="7844374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E61853"/>
                </a:solidFill>
                <a:latin typeface="Nunito"/>
                <a:ea typeface="Nunito"/>
                <a:cs typeface="Nunito"/>
                <a:sym typeface="Nunito"/>
              </a:rPr>
              <a:t>Multivariate Data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Study the relationship between </a:t>
            </a:r>
            <a:r>
              <a:rPr b="1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multiple variables </a:t>
            </a:r>
            <a:r>
              <a:rPr b="0" i="0" lang="en-US" sz="1800" u="none" cap="none" strike="noStrike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in the dataset</a:t>
            </a:r>
            <a:endParaRPr/>
          </a:p>
        </p:txBody>
      </p:sp>
      <p:pic>
        <p:nvPicPr>
          <p:cNvPr descr="Une image contenant texte, capture d’écran, nombre, Police&#10;&#10;Description générée automatiquement" id="686" name="Google Shape;6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910" y="1774313"/>
            <a:ext cx="3229506" cy="2665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9"/>
          <p:cNvSpPr txBox="1"/>
          <p:nvPr/>
        </p:nvSpPr>
        <p:spPr>
          <a:xfrm>
            <a:off x="741219" y="1805185"/>
            <a:ext cx="33203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example of Multivariate Analysis are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 (heatmap) plots</a:t>
            </a:r>
            <a:endParaRPr/>
          </a:p>
        </p:txBody>
      </p:sp>
      <p:sp>
        <p:nvSpPr>
          <p:cNvPr id="688" name="Google Shape;688;p49"/>
          <p:cNvSpPr/>
          <p:nvPr/>
        </p:nvSpPr>
        <p:spPr>
          <a:xfrm>
            <a:off x="424861" y="1812442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1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9"/>
          <p:cNvSpPr txBox="1"/>
          <p:nvPr/>
        </p:nvSpPr>
        <p:spPr>
          <a:xfrm>
            <a:off x="741219" y="2407528"/>
            <a:ext cx="33203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redundant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 correlations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variable to predict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424861" y="2414785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1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9946" y="3184339"/>
            <a:ext cx="2623147" cy="174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0"/>
          <p:cNvSpPr txBox="1"/>
          <p:nvPr/>
        </p:nvSpPr>
        <p:spPr>
          <a:xfrm>
            <a:off x="1735800" y="1597782"/>
            <a:ext cx="52773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3A70"/>
                </a:solidFill>
                <a:latin typeface="Nunito"/>
                <a:ea typeface="Nunito"/>
                <a:cs typeface="Nunito"/>
                <a:sym typeface="Nunito"/>
              </a:rPr>
              <a:t>Thank you for listening ! </a:t>
            </a:r>
            <a:endParaRPr/>
          </a:p>
        </p:txBody>
      </p:sp>
      <p:sp>
        <p:nvSpPr>
          <p:cNvPr id="697" name="Google Shape;697;p50"/>
          <p:cNvSpPr txBox="1"/>
          <p:nvPr/>
        </p:nvSpPr>
        <p:spPr>
          <a:xfrm>
            <a:off x="1229719" y="2126501"/>
            <a:ext cx="66683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3A70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Do you have any questions ?</a:t>
            </a:r>
            <a:endParaRPr b="1" i="0" sz="3600" u="none" cap="none" strike="noStrike">
              <a:solidFill>
                <a:srgbClr val="003A7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descr="Hugging Face Emoji" id="698" name="Google Shape;69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452" y="1569754"/>
            <a:ext cx="584775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/>
          <p:nvPr/>
        </p:nvSpPr>
        <p:spPr>
          <a:xfrm>
            <a:off x="449943" y="848454"/>
            <a:ext cx="7091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visualization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 the representation of data through the use of graphics, such as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charts/plots, maps,</a:t>
            </a:r>
            <a:r>
              <a:rPr b="0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</a:t>
            </a:r>
            <a:r>
              <a:rPr b="0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interactive dashboards</a:t>
            </a:r>
            <a:endParaRPr/>
          </a:p>
        </p:txBody>
      </p:sp>
      <p:pic>
        <p:nvPicPr>
          <p:cNvPr descr="Une image contenant capture d’écran, Graphique, graphisme, Caractère coloré&#10;&#10;Description générée automatiquement" id="222" name="Google Shape;2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1662" y="826199"/>
            <a:ext cx="679949" cy="67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 1 avec un remplissage uni" id="223" name="Google Shape;2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307" y="1749898"/>
            <a:ext cx="356080" cy="356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avec un remplissage uni" id="224" name="Google Shape;2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460" y="2390212"/>
            <a:ext cx="356080" cy="356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 3 avec un remplissage uni" id="225" name="Google Shape;2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460" y="3060983"/>
            <a:ext cx="356080" cy="35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/>
        </p:nvSpPr>
        <p:spPr>
          <a:xfrm>
            <a:off x="1037540" y="2404436"/>
            <a:ext cx="7265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4575"/>
                </a:solidFill>
                <a:latin typeface="Nunito"/>
                <a:ea typeface="Nunito"/>
                <a:cs typeface="Nunito"/>
                <a:sym typeface="Nunito"/>
              </a:rPr>
              <a:t>Easily communicate insights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Summarize data into visual representations that are easier to comprehend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1049562" y="3068478"/>
            <a:ext cx="726573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4575"/>
                </a:solidFill>
                <a:latin typeface="Nunito"/>
                <a:ea typeface="Nunito"/>
                <a:cs typeface="Nunito"/>
                <a:sym typeface="Nunito"/>
              </a:rPr>
              <a:t>Support Decision-Making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Absorb information quickly and make informed decisions based on the information provided.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1037540" y="1747889"/>
            <a:ext cx="74598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4575"/>
                </a:solidFill>
                <a:latin typeface="Nunito"/>
                <a:ea typeface="Nunito"/>
                <a:cs typeface="Nunito"/>
                <a:sym typeface="Nunito"/>
              </a:rPr>
              <a:t>Identify Patterns and Trends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trends or anomalies that aren’t apparent when looking at raw data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Data visualization 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Data visualization ?</a:t>
            </a:r>
            <a:endParaRPr/>
          </a:p>
        </p:txBody>
      </p:sp>
      <p:pic>
        <p:nvPicPr>
          <p:cNvPr descr="Ultimate Guide to Bubble Charts | NetSuite" id="235" name="Google Shape;2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501" y="815959"/>
            <a:ext cx="4969299" cy="33725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 txBox="1"/>
          <p:nvPr/>
        </p:nvSpPr>
        <p:spPr>
          <a:xfrm>
            <a:off x="405709" y="905623"/>
            <a:ext cx="355003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Charts and plots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Summarize data in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graphical form </a:t>
            </a: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display it along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two or three axes.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850153" y="2310764"/>
            <a:ext cx="26611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can be represented as </a:t>
            </a:r>
            <a:r>
              <a:rPr b="1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points, lines, curves , areas, bars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548309" y="2335918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Data visualization ?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405708" y="905623"/>
            <a:ext cx="4362235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Maps and geospatial plots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Represent data on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map</a:t>
            </a: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with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geographical information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spatial relationships</a:t>
            </a: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850153" y="2310764"/>
            <a:ext cx="26611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geospatial plots: choropleth, locator, symbol …</a:t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548309" y="2335918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rte, atlas&#10;&#10;Description générée automatiquement" id="247" name="Google Shape;247;p7"/>
          <p:cNvPicPr preferRelativeResize="0"/>
          <p:nvPr/>
        </p:nvPicPr>
        <p:blipFill rotWithShape="1">
          <a:blip r:embed="rId3">
            <a:alphaModFix/>
          </a:blip>
          <a:srcRect b="0" l="0" r="0" t="7705"/>
          <a:stretch/>
        </p:blipFill>
        <p:spPr>
          <a:xfrm>
            <a:off x="4263870" y="737329"/>
            <a:ext cx="4639952" cy="306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5253276" y="3878027"/>
            <a:ext cx="26611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Population growth per region with a choropleth map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title"/>
          </p:nvPr>
        </p:nvSpPr>
        <p:spPr>
          <a:xfrm>
            <a:off x="405709" y="91129"/>
            <a:ext cx="8229600" cy="569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Nunito Black"/>
                <a:ea typeface="Nunito Black"/>
                <a:cs typeface="Nunito Black"/>
                <a:sym typeface="Nunito Black"/>
              </a:rPr>
              <a:t>What is Data visualization ?</a:t>
            </a:r>
            <a:endParaRPr/>
          </a:p>
        </p:txBody>
      </p:sp>
      <p:sp>
        <p:nvSpPr>
          <p:cNvPr id="254" name="Google Shape;254;p8"/>
          <p:cNvSpPr txBox="1"/>
          <p:nvPr/>
        </p:nvSpPr>
        <p:spPr>
          <a:xfrm>
            <a:off x="405709" y="905623"/>
            <a:ext cx="3542178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Interactive dashboards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Collection of charts that summarizes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indicators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displays data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interactively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850153" y="2310764"/>
            <a:ext cx="26611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a real-time snapshot of KPIs and other important metrics.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548309" y="2335918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pture d’écran, Police, diagramme&#10;&#10;Description générée automatiquement" id="257" name="Google Shape;2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8164" y="441276"/>
            <a:ext cx="4127527" cy="359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 txBox="1"/>
          <p:nvPr/>
        </p:nvSpPr>
        <p:spPr>
          <a:xfrm>
            <a:off x="825125" y="3158491"/>
            <a:ext cx="31227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can personalize the information shown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523281" y="3158491"/>
            <a:ext cx="301844" cy="276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4990393" y="4107520"/>
            <a:ext cx="321884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Dashboard with marketing KPIs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(Ad Spent, cost per thousand, …)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2-Hi-PARIS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022-Hi-PARIS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022-Hi-PARIS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2020-04-16T11:47:53Z</dcterms:created>
  <dc:creator>Christine BALDY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0x010100CDB8F53664B07447AFAC5FEB428EFA86</vt:lpwstr>
  </property>
</Properties>
</file>